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8483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0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3DFE-D4B5-4846-00DD-AF3B312FD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88404"/>
            <a:ext cx="7620000" cy="295355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760B1-DC08-367E-1CEB-4F3FFDB01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455854"/>
            <a:ext cx="7620000" cy="204823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3EFFA-FB07-F3FA-41E4-4050EFB4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4BCD-C75E-1F80-2B5D-0E67A5A6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5DF1-A0C5-15B9-E00A-9406BD07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90FF-D569-71CA-A83E-D7AD7778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5AF34-C75F-3604-A2EA-C047368BE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69DB-102E-AEB3-ECA9-C3213144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78B2-9944-E869-EDF2-B9380795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929B7-F528-CCAC-60C1-031F243E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484C9-255D-E95F-2701-E7FBC6D3C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51673"/>
            <a:ext cx="2190750" cy="71894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287CB-88BE-E64A-52D1-884FABF2D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51673"/>
            <a:ext cx="6445250" cy="71894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B17A-4640-266F-D201-C8852E87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267F-043D-FE3E-079C-F6CB093C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BC12-DDC5-F3D9-2F6B-C64451B6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94D0-E670-9382-7112-1B2E62B5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5DE9-4840-E976-0756-C696240A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84158-0103-90C9-A3CE-6221E2D9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5B48E-D964-0868-8311-FC6907E5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76BBF-4038-8EE1-21DE-5E3E5D88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9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56D8-6FB6-A4D5-368F-6CA714FE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115011"/>
            <a:ext cx="8763000" cy="352894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60CC0-F705-93DE-E632-E7CD4876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677338"/>
            <a:ext cx="8763000" cy="18557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3134A-F930-9249-E7EC-DCEFA3D6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6237-4DD4-B540-15B7-DA744C4E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E051-E323-89C0-4D99-B2271392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0A25-9001-4808-3DF7-272E84A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39019-2441-F695-6036-6F9E274F7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258366"/>
            <a:ext cx="4318000" cy="5382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5F725-E6EC-7E85-7C54-E749F9BF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258366"/>
            <a:ext cx="4318000" cy="5382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86A64-FA98-D7FF-35BE-746B74D6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93BF9-F620-83AB-C793-1975D819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BE104-2923-CDA7-B6A2-B4611F82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076C-0D93-3DC6-1CC9-A3E5CDB9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51675"/>
            <a:ext cx="8763000" cy="16397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01C8-3F3A-337E-56E5-FEC9E738F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079661"/>
            <a:ext cx="4298156" cy="1019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2E6C8-26AF-C7B6-E1C0-F74B93D42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098870"/>
            <a:ext cx="4298156" cy="455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99724-2861-3FCB-861B-6AC3B65C0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079661"/>
            <a:ext cx="4319323" cy="1019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FED65-82C2-1C91-0335-6039BB332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098870"/>
            <a:ext cx="4319323" cy="455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00EBF-7A2D-5536-B1ED-298F10B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4DEF9-A95D-F54E-0CB4-18B32298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DE86A-F61E-B078-B571-5A6B66A9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CBD4-C9A3-8A7A-4999-EC3C7D8D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698F2-9C6F-7269-9FCF-1E78789C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6972C-E9ED-B7A8-98EB-10DAF4F1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B9594-2686-8C36-185C-D24FE5F5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C08E9-865C-6D35-FA3D-B9387660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F1D66-4517-D376-8410-E7442B4B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A8C29-1F02-5F59-2133-7792F11A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94D9-E190-6C51-3CEB-26C45422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65573"/>
            <a:ext cx="3276864" cy="19795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9469-1208-F538-ECBC-696B941C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221483"/>
            <a:ext cx="5143500" cy="602885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470B0-10B9-5B56-E69A-752AE4C77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545080"/>
            <a:ext cx="3276864" cy="4715076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E0691-AD74-776E-0FD2-C86239A4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9F66C-F892-2B7A-7EEA-9D51D577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2755D-2FCF-BB54-97CF-410AE0A3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2778-D523-92B4-182A-34FCB9F8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65573"/>
            <a:ext cx="3276864" cy="19795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F68C6-FDD9-C45F-641A-2324BA8B6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221483"/>
            <a:ext cx="5143500" cy="602885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19B5-2E1F-4106-9A33-85723A9A0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545080"/>
            <a:ext cx="3276864" cy="4715076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5E420-37F1-69F9-678A-C12A3B19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C9E0C-990E-9D92-BA53-149678D8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42AE9-ABF8-C900-8034-B0EEE85A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9EAB6-72CF-6AC6-96C6-3D5A385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51675"/>
            <a:ext cx="8763000" cy="163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E88E3-F2BA-E9B6-6699-7B2F54B0E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258366"/>
            <a:ext cx="8763000" cy="538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E6826-9E41-73A4-4672-7A6AAE515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863042"/>
            <a:ext cx="2286000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2D356-3BAE-4FCB-AF59-C8EA73582F3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15AD0-059C-440C-1438-D4A3510D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863042"/>
            <a:ext cx="3429000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13F0-DAF5-F1E9-5D9E-073B7D698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863042"/>
            <a:ext cx="2286000" cy="45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7B52-057E-406C-818C-EFFE8B10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676B3-1D2D-0FB9-7938-AFECDE38A330}"/>
              </a:ext>
            </a:extLst>
          </p:cNvPr>
          <p:cNvSpPr txBox="1"/>
          <p:nvPr/>
        </p:nvSpPr>
        <p:spPr>
          <a:xfrm>
            <a:off x="3594100" y="584200"/>
            <a:ext cx="18288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Arial - 15"/>
              </a:rPr>
              <a:t>lesson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CFC340-069A-6FC0-4C82-76D080114BDD}"/>
              </a:ext>
            </a:extLst>
          </p:cNvPr>
          <p:cNvGrpSpPr/>
          <p:nvPr/>
        </p:nvGrpSpPr>
        <p:grpSpPr>
          <a:xfrm>
            <a:off x="1090610" y="845810"/>
            <a:ext cx="9283700" cy="6087765"/>
            <a:chOff x="1117600" y="1549400"/>
            <a:chExt cx="9283700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6D7E60-D3F6-9402-B8E0-2E7259C0E573}"/>
                </a:ext>
              </a:extLst>
            </p:cNvPr>
            <p:cNvCxnSpPr/>
            <p:nvPr/>
          </p:nvCxnSpPr>
          <p:spPr>
            <a:xfrm>
              <a:off x="2082800" y="1646936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ACF4C9-E916-FB34-8E90-EAF110FDA3ED}"/>
                </a:ext>
              </a:extLst>
            </p:cNvPr>
            <p:cNvCxnSpPr/>
            <p:nvPr/>
          </p:nvCxnSpPr>
          <p:spPr>
            <a:xfrm>
              <a:off x="2070100" y="7082536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E13D1E2-DC0A-9F86-F16F-4D0B006C1DD8}"/>
                </a:ext>
              </a:extLst>
            </p:cNvPr>
            <p:cNvCxnSpPr/>
            <p:nvPr/>
          </p:nvCxnSpPr>
          <p:spPr>
            <a:xfrm flipH="1">
              <a:off x="2489200" y="2142236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0D1EBE-5D5D-62D4-A545-3247ACC0C332}"/>
                </a:ext>
              </a:extLst>
            </p:cNvPr>
            <p:cNvCxnSpPr/>
            <p:nvPr/>
          </p:nvCxnSpPr>
          <p:spPr>
            <a:xfrm>
              <a:off x="2921000" y="2091436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2C0E1F-7554-9D12-1E2A-1268040D985A}"/>
                </a:ext>
              </a:extLst>
            </p:cNvPr>
            <p:cNvSpPr txBox="1"/>
            <p:nvPr/>
          </p:nvSpPr>
          <p:spPr>
            <a:xfrm>
              <a:off x="1117600" y="15494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299BCB-700B-5799-810B-1388AAD9D57B}"/>
                </a:ext>
              </a:extLst>
            </p:cNvPr>
            <p:cNvSpPr txBox="1"/>
            <p:nvPr/>
          </p:nvSpPr>
          <p:spPr>
            <a:xfrm>
              <a:off x="6743700" y="71755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E56A34-55EF-2D80-2CDC-488E84E7941F}"/>
                </a:ext>
              </a:extLst>
            </p:cNvPr>
            <p:cNvCxnSpPr/>
            <p:nvPr/>
          </p:nvCxnSpPr>
          <p:spPr>
            <a:xfrm flipH="1">
              <a:off x="2070100" y="4174236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08896C-8756-CCD6-85CE-2CE6A05B9570}"/>
                </a:ext>
              </a:extLst>
            </p:cNvPr>
            <p:cNvCxnSpPr/>
            <p:nvPr/>
          </p:nvCxnSpPr>
          <p:spPr>
            <a:xfrm>
              <a:off x="4864100" y="4161536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2775BF-9AA8-DB96-A854-54E9EFFC5381}"/>
                </a:ext>
              </a:extLst>
            </p:cNvPr>
            <p:cNvSpPr txBox="1"/>
            <p:nvPr/>
          </p:nvSpPr>
          <p:spPr>
            <a:xfrm>
              <a:off x="7125462" y="6477000"/>
              <a:ext cx="633475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7A13F4-03B4-7F43-3796-558DC1FB112B}"/>
                </a:ext>
              </a:extLst>
            </p:cNvPr>
            <p:cNvSpPr txBox="1"/>
            <p:nvPr/>
          </p:nvSpPr>
          <p:spPr>
            <a:xfrm>
              <a:off x="6858000" y="19304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65C815-36E0-9D48-BE1A-1E4DAC840E29}"/>
                </a:ext>
              </a:extLst>
            </p:cNvPr>
            <p:cNvSpPr txBox="1"/>
            <p:nvPr/>
          </p:nvSpPr>
          <p:spPr>
            <a:xfrm>
              <a:off x="1536700" y="40386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43B2F9-1D9E-C518-018B-F6D3634D665B}"/>
                </a:ext>
              </a:extLst>
            </p:cNvPr>
            <p:cNvSpPr txBox="1"/>
            <p:nvPr/>
          </p:nvSpPr>
          <p:spPr>
            <a:xfrm>
              <a:off x="4610100" y="71501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800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644BF498-16A9-0A44-A76D-3BE7AC216BE9}"/>
              </a:ext>
            </a:extLst>
          </p:cNvPr>
          <p:cNvSpPr txBox="1">
            <a:spLocks/>
          </p:cNvSpPr>
          <p:nvPr/>
        </p:nvSpPr>
        <p:spPr>
          <a:xfrm>
            <a:off x="0" y="7398816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0" name="Picture 19" descr="EconomicEducationHeader.ai">
            <a:extLst>
              <a:ext uri="{FF2B5EF4-FFF2-40B4-BE49-F238E27FC236}">
                <a16:creationId xmlns:a16="http://schemas.microsoft.com/office/drawing/2014/main" id="{62607D3C-DB24-0D53-B06F-4A7DB4A7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482957"/>
            <a:ext cx="5855027" cy="987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D4DD13-979D-6B2A-9573-70B7C5612DEA}"/>
              </a:ext>
            </a:extLst>
          </p:cNvPr>
          <p:cNvSpPr txBox="1"/>
          <p:nvPr/>
        </p:nvSpPr>
        <p:spPr>
          <a:xfrm>
            <a:off x="7235095" y="7749608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137051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C85FAD6-B3FE-2918-CC89-3856344404F8}"/>
              </a:ext>
            </a:extLst>
          </p:cNvPr>
          <p:cNvGrpSpPr/>
          <p:nvPr/>
        </p:nvGrpSpPr>
        <p:grpSpPr>
          <a:xfrm>
            <a:off x="1003300" y="876300"/>
            <a:ext cx="8877300" cy="5903099"/>
            <a:chOff x="1003300" y="876300"/>
            <a:chExt cx="8877300" cy="590309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B99AB1-298A-2E15-9FA8-B083243B8BD6}"/>
                </a:ext>
              </a:extLst>
            </p:cNvPr>
            <p:cNvCxnSpPr/>
            <p:nvPr/>
          </p:nvCxnSpPr>
          <p:spPr>
            <a:xfrm>
              <a:off x="1968500" y="977900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8F927B-9EAE-6B93-525A-304BABAFB794}"/>
                </a:ext>
              </a:extLst>
            </p:cNvPr>
            <p:cNvCxnSpPr/>
            <p:nvPr/>
          </p:nvCxnSpPr>
          <p:spPr>
            <a:xfrm>
              <a:off x="1955800" y="6413500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1082490-8A5B-F2C4-7724-3B6DA446EFC5}"/>
                </a:ext>
              </a:extLst>
            </p:cNvPr>
            <p:cNvCxnSpPr/>
            <p:nvPr/>
          </p:nvCxnSpPr>
          <p:spPr>
            <a:xfrm flipH="1">
              <a:off x="2374900" y="1473200"/>
              <a:ext cx="4368800" cy="4483100"/>
            </a:xfrm>
            <a:prstGeom prst="line">
              <a:avLst/>
            </a:prstGeom>
            <a:ln w="762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746ACC-567D-0389-748A-072AD7DFD851}"/>
                </a:ext>
              </a:extLst>
            </p:cNvPr>
            <p:cNvCxnSpPr/>
            <p:nvPr/>
          </p:nvCxnSpPr>
          <p:spPr>
            <a:xfrm>
              <a:off x="2806700" y="1422400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2F0823-5ACB-8291-CE4E-A627C2279B77}"/>
                </a:ext>
              </a:extLst>
            </p:cNvPr>
            <p:cNvCxnSpPr/>
            <p:nvPr/>
          </p:nvCxnSpPr>
          <p:spPr>
            <a:xfrm>
              <a:off x="3810000" y="1358900"/>
              <a:ext cx="3276600" cy="3454400"/>
            </a:xfrm>
            <a:prstGeom prst="line">
              <a:avLst/>
            </a:prstGeom>
            <a:ln w="762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D23985-C9A9-C77C-3C4E-65907535B540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5868DC-171A-1377-0179-394AF23CE140}"/>
                </a:ext>
              </a:extLst>
            </p:cNvPr>
            <p:cNvSpPr txBox="1"/>
            <p:nvPr/>
          </p:nvSpPr>
          <p:spPr>
            <a:xfrm>
              <a:off x="6629400" y="6502400"/>
              <a:ext cx="3251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145DC-D947-9CF0-8FB1-1E8058989425}"/>
                </a:ext>
              </a:extLst>
            </p:cNvPr>
            <p:cNvCxnSpPr/>
            <p:nvPr/>
          </p:nvCxnSpPr>
          <p:spPr>
            <a:xfrm flipH="1">
              <a:off x="1955800" y="3505200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F1AAF0-2D5B-08EB-3F82-34218E16A210}"/>
                </a:ext>
              </a:extLst>
            </p:cNvPr>
            <p:cNvCxnSpPr/>
            <p:nvPr/>
          </p:nvCxnSpPr>
          <p:spPr>
            <a:xfrm flipH="1">
              <a:off x="1955800" y="2933700"/>
              <a:ext cx="3352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7B95CF-D494-FBE9-2EB6-D32C8885A1F5}"/>
                </a:ext>
              </a:extLst>
            </p:cNvPr>
            <p:cNvCxnSpPr/>
            <p:nvPr/>
          </p:nvCxnSpPr>
          <p:spPr>
            <a:xfrm>
              <a:off x="4749800" y="34925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E77658-F857-8225-DC74-D3D6E1446FA4}"/>
                </a:ext>
              </a:extLst>
            </p:cNvPr>
            <p:cNvCxnSpPr/>
            <p:nvPr/>
          </p:nvCxnSpPr>
          <p:spPr>
            <a:xfrm>
              <a:off x="5308600" y="2933700"/>
              <a:ext cx="0" cy="3467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283013-EEA7-922E-BDD4-2C1CAE7D3537}"/>
                </a:ext>
              </a:extLst>
            </p:cNvPr>
            <p:cNvSpPr txBox="1"/>
            <p:nvPr/>
          </p:nvSpPr>
          <p:spPr>
            <a:xfrm>
              <a:off x="6515100" y="5727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98B457-E514-A075-BFA1-5694275818DB}"/>
                </a:ext>
              </a:extLst>
            </p:cNvPr>
            <p:cNvSpPr txBox="1"/>
            <p:nvPr/>
          </p:nvSpPr>
          <p:spPr>
            <a:xfrm>
              <a:off x="6680200" y="4800600"/>
              <a:ext cx="939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DPS + G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AF3B7B-0B83-3CA1-1BA4-EF13EA8C1F06}"/>
                </a:ext>
              </a:extLst>
            </p:cNvPr>
            <p:cNvSpPr txBox="1"/>
            <p:nvPr/>
          </p:nvSpPr>
          <p:spPr>
            <a:xfrm>
              <a:off x="6794500" y="12192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93BFA4-4392-96A2-CAD3-96690D881502}"/>
                </a:ext>
              </a:extLst>
            </p:cNvPr>
            <p:cNvCxnSpPr/>
            <p:nvPr/>
          </p:nvCxnSpPr>
          <p:spPr>
            <a:xfrm flipV="1">
              <a:off x="3886200" y="2049145"/>
              <a:ext cx="419100" cy="419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9073CB-DF40-F818-245A-165302F2DFC8}"/>
                </a:ext>
              </a:extLst>
            </p:cNvPr>
            <p:cNvCxnSpPr/>
            <p:nvPr/>
          </p:nvCxnSpPr>
          <p:spPr>
            <a:xfrm flipV="1">
              <a:off x="5499100" y="3771900"/>
              <a:ext cx="419100" cy="4318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ED9B17-003B-118D-392C-3B388A7F63AD}"/>
                </a:ext>
              </a:extLst>
            </p:cNvPr>
            <p:cNvSpPr txBox="1"/>
            <p:nvPr/>
          </p:nvSpPr>
          <p:spPr>
            <a:xfrm>
              <a:off x="5016500" y="6489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900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06C4E8-065E-8ED4-E2D8-6D4D57F42CE5}"/>
                </a:ext>
              </a:extLst>
            </p:cNvPr>
            <p:cNvSpPr txBox="1"/>
            <p:nvPr/>
          </p:nvSpPr>
          <p:spPr>
            <a:xfrm>
              <a:off x="4483100" y="6489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800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5E5B80-0227-8912-739A-9CD6F996E0AE}"/>
                </a:ext>
              </a:extLst>
            </p:cNvPr>
            <p:cNvSpPr txBox="1"/>
            <p:nvPr/>
          </p:nvSpPr>
          <p:spPr>
            <a:xfrm>
              <a:off x="1473200" y="33655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BEA6F0-D2F0-90D3-4AED-930247178412}"/>
                </a:ext>
              </a:extLst>
            </p:cNvPr>
            <p:cNvSpPr txBox="1"/>
            <p:nvPr/>
          </p:nvSpPr>
          <p:spPr>
            <a:xfrm>
              <a:off x="1358900" y="2819400"/>
              <a:ext cx="73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10%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46706F-E7DB-E6A1-043C-A17854BD0241}"/>
                </a:ext>
              </a:extLst>
            </p:cNvPr>
            <p:cNvSpPr txBox="1"/>
            <p:nvPr/>
          </p:nvSpPr>
          <p:spPr>
            <a:xfrm>
              <a:off x="4152900" y="2654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7D04B8-7ECC-0EB2-8F18-02530A6307CF}"/>
                </a:ext>
              </a:extLst>
            </p:cNvPr>
            <p:cNvSpPr txBox="1"/>
            <p:nvPr/>
          </p:nvSpPr>
          <p:spPr>
            <a:xfrm>
              <a:off x="4572000" y="31115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95360C-A383-DC09-934F-2D6351F966DE}"/>
                </a:ext>
              </a:extLst>
            </p:cNvPr>
            <p:cNvCxnSpPr/>
            <p:nvPr/>
          </p:nvCxnSpPr>
          <p:spPr>
            <a:xfrm>
              <a:off x="4216400" y="2965577"/>
              <a:ext cx="0" cy="3422523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FF80B2-7FB0-90EB-62BB-D867CBE97403}"/>
              </a:ext>
            </a:extLst>
          </p:cNvPr>
          <p:cNvSpPr txBox="1">
            <a:spLocks/>
          </p:cNvSpPr>
          <p:nvPr/>
        </p:nvSpPr>
        <p:spPr>
          <a:xfrm>
            <a:off x="0" y="7386756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9" name="Picture 28" descr="EconomicEducationHeader.ai">
            <a:extLst>
              <a:ext uri="{FF2B5EF4-FFF2-40B4-BE49-F238E27FC236}">
                <a16:creationId xmlns:a16="http://schemas.microsoft.com/office/drawing/2014/main" id="{F0DCF16C-7EF7-30F2-0DBC-DD9DA4D1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470897"/>
            <a:ext cx="5855027" cy="9874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5EF248-6BEB-5CB1-CACF-63A2F641CF15}"/>
              </a:ext>
            </a:extLst>
          </p:cNvPr>
          <p:cNvSpPr txBox="1"/>
          <p:nvPr/>
        </p:nvSpPr>
        <p:spPr>
          <a:xfrm>
            <a:off x="7235095" y="7737548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299160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78FCD-CE83-0BC1-94D0-8EC82F087491}"/>
              </a:ext>
            </a:extLst>
          </p:cNvPr>
          <p:cNvSpPr txBox="1"/>
          <p:nvPr/>
        </p:nvSpPr>
        <p:spPr>
          <a:xfrm>
            <a:off x="3594100" y="584200"/>
            <a:ext cx="18288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FFFFFF"/>
                </a:solidFill>
                <a:latin typeface="Arial - 15"/>
              </a:rPr>
              <a:t>lesson goes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74EAD9-D295-D4DC-EDFF-11C7F7F8854D}"/>
              </a:ext>
            </a:extLst>
          </p:cNvPr>
          <p:cNvGrpSpPr/>
          <p:nvPr/>
        </p:nvGrpSpPr>
        <p:grpSpPr>
          <a:xfrm>
            <a:off x="1003300" y="876300"/>
            <a:ext cx="8877300" cy="5903099"/>
            <a:chOff x="1003300" y="876300"/>
            <a:chExt cx="8877300" cy="590309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8E1952-F44F-FC21-31D7-695E0A2EF337}"/>
                </a:ext>
              </a:extLst>
            </p:cNvPr>
            <p:cNvCxnSpPr/>
            <p:nvPr/>
          </p:nvCxnSpPr>
          <p:spPr>
            <a:xfrm>
              <a:off x="1968500" y="977900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A06A35-4FF8-FCE8-3E1E-F084689B8EFA}"/>
                </a:ext>
              </a:extLst>
            </p:cNvPr>
            <p:cNvCxnSpPr/>
            <p:nvPr/>
          </p:nvCxnSpPr>
          <p:spPr>
            <a:xfrm>
              <a:off x="1955800" y="6413500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97713A-3D5B-F058-DF04-AC6586AFAC93}"/>
                </a:ext>
              </a:extLst>
            </p:cNvPr>
            <p:cNvCxnSpPr/>
            <p:nvPr/>
          </p:nvCxnSpPr>
          <p:spPr>
            <a:xfrm flipH="1">
              <a:off x="2374900" y="1473200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466138-C978-67B2-061D-83B3159F4E5D}"/>
                </a:ext>
              </a:extLst>
            </p:cNvPr>
            <p:cNvCxnSpPr/>
            <p:nvPr/>
          </p:nvCxnSpPr>
          <p:spPr>
            <a:xfrm>
              <a:off x="2806700" y="1422400"/>
              <a:ext cx="4165600" cy="4457700"/>
            </a:xfrm>
            <a:prstGeom prst="line">
              <a:avLst/>
            </a:prstGeom>
            <a:ln w="762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8402AB-3974-CF3F-6C50-D9C837747809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EE4470-0A2A-D8BF-0FB3-C92E24FB7F77}"/>
                </a:ext>
              </a:extLst>
            </p:cNvPr>
            <p:cNvSpPr txBox="1"/>
            <p:nvPr/>
          </p:nvSpPr>
          <p:spPr>
            <a:xfrm>
              <a:off x="6629400" y="6502400"/>
              <a:ext cx="3251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955B63-66BE-99D7-ADC9-975371890F84}"/>
                </a:ext>
              </a:extLst>
            </p:cNvPr>
            <p:cNvCxnSpPr/>
            <p:nvPr/>
          </p:nvCxnSpPr>
          <p:spPr>
            <a:xfrm flipH="1">
              <a:off x="1955800" y="3505200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B997F9-0EC9-29FA-803B-423570C292D0}"/>
                </a:ext>
              </a:extLst>
            </p:cNvPr>
            <p:cNvCxnSpPr/>
            <p:nvPr/>
          </p:nvCxnSpPr>
          <p:spPr>
            <a:xfrm flipH="1">
              <a:off x="1955800" y="2933700"/>
              <a:ext cx="3352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FB47C0-E6F0-63DC-F177-43ED07F37C79}"/>
                </a:ext>
              </a:extLst>
            </p:cNvPr>
            <p:cNvCxnSpPr/>
            <p:nvPr/>
          </p:nvCxnSpPr>
          <p:spPr>
            <a:xfrm>
              <a:off x="4749800" y="34925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3718B3-1EC4-1E43-AEDB-143D6FF01586}"/>
                </a:ext>
              </a:extLst>
            </p:cNvPr>
            <p:cNvCxnSpPr/>
            <p:nvPr/>
          </p:nvCxnSpPr>
          <p:spPr>
            <a:xfrm>
              <a:off x="5308600" y="2933700"/>
              <a:ext cx="0" cy="3467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CA9D82-94B5-3467-3BD0-66D6856A40D0}"/>
                </a:ext>
              </a:extLst>
            </p:cNvPr>
            <p:cNvSpPr txBox="1"/>
            <p:nvPr/>
          </p:nvSpPr>
          <p:spPr>
            <a:xfrm>
              <a:off x="6515100" y="5727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7D3A7D-9444-CF52-8988-6D9692047339}"/>
                </a:ext>
              </a:extLst>
            </p:cNvPr>
            <p:cNvSpPr txBox="1"/>
            <p:nvPr/>
          </p:nvSpPr>
          <p:spPr>
            <a:xfrm>
              <a:off x="6794500" y="1219200"/>
              <a:ext cx="533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S1</a:t>
              </a:r>
              <a:endParaRPr lang="en-US" sz="1100" baseline="70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2E5D90-E1F9-AA93-2BCD-A3358D04F7E0}"/>
                </a:ext>
              </a:extLst>
            </p:cNvPr>
            <p:cNvSpPr txBox="1"/>
            <p:nvPr/>
          </p:nvSpPr>
          <p:spPr>
            <a:xfrm>
              <a:off x="5016500" y="6489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900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045943-45F0-EF76-EFEB-607441DCEC20}"/>
                </a:ext>
              </a:extLst>
            </p:cNvPr>
            <p:cNvSpPr txBox="1"/>
            <p:nvPr/>
          </p:nvSpPr>
          <p:spPr>
            <a:xfrm>
              <a:off x="4483100" y="6489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800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9356E3-968D-093D-AAD0-61B44F937FDB}"/>
                </a:ext>
              </a:extLst>
            </p:cNvPr>
            <p:cNvSpPr txBox="1"/>
            <p:nvPr/>
          </p:nvSpPr>
          <p:spPr>
            <a:xfrm>
              <a:off x="1473200" y="33655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58D44A-7A61-59E3-5241-914434A8E153}"/>
                </a:ext>
              </a:extLst>
            </p:cNvPr>
            <p:cNvSpPr txBox="1"/>
            <p:nvPr/>
          </p:nvSpPr>
          <p:spPr>
            <a:xfrm>
              <a:off x="1358900" y="2819400"/>
              <a:ext cx="73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10%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C22E9E-FE98-99B3-7EDA-05D655F4ED8E}"/>
                </a:ext>
              </a:extLst>
            </p:cNvPr>
            <p:cNvSpPr txBox="1"/>
            <p:nvPr/>
          </p:nvSpPr>
          <p:spPr>
            <a:xfrm>
              <a:off x="3886200" y="6489700"/>
              <a:ext cx="685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700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A30A18-E73F-4F3F-DBEC-A1BCFA59A0A5}"/>
                </a:ext>
              </a:extLst>
            </p:cNvPr>
            <p:cNvSpPr txBox="1"/>
            <p:nvPr/>
          </p:nvSpPr>
          <p:spPr>
            <a:xfrm>
              <a:off x="4152900" y="2654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0F00E1-4010-EC71-5175-2A693C396876}"/>
                </a:ext>
              </a:extLst>
            </p:cNvPr>
            <p:cNvSpPr txBox="1"/>
            <p:nvPr/>
          </p:nvSpPr>
          <p:spPr>
            <a:xfrm>
              <a:off x="4572000" y="31115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A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CF1902-1DEF-833F-A932-5BDD3BD96984}"/>
                </a:ext>
              </a:extLst>
            </p:cNvPr>
            <p:cNvCxnSpPr/>
            <p:nvPr/>
          </p:nvCxnSpPr>
          <p:spPr>
            <a:xfrm>
              <a:off x="4216400" y="2965577"/>
              <a:ext cx="0" cy="3422523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399583-B2E0-032F-C565-F3A17D82D373}"/>
                </a:ext>
              </a:extLst>
            </p:cNvPr>
            <p:cNvCxnSpPr/>
            <p:nvPr/>
          </p:nvCxnSpPr>
          <p:spPr>
            <a:xfrm flipH="1">
              <a:off x="2286000" y="1460500"/>
              <a:ext cx="3378200" cy="3441700"/>
            </a:xfrm>
            <a:prstGeom prst="line">
              <a:avLst/>
            </a:prstGeom>
            <a:ln w="762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F9D65B-970B-95AF-1E33-E307D8D1D6BD}"/>
                </a:ext>
              </a:extLst>
            </p:cNvPr>
            <p:cNvSpPr txBox="1"/>
            <p:nvPr/>
          </p:nvSpPr>
          <p:spPr>
            <a:xfrm>
              <a:off x="5727700" y="1219200"/>
              <a:ext cx="533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S2</a:t>
              </a:r>
              <a:endParaRPr lang="en-US" sz="1100" baseline="70000">
                <a:solidFill>
                  <a:srgbClr val="000000"/>
                </a:solidFill>
                <a:latin typeface="Arial - 15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955BDD-5199-A810-5992-01A09A0F0F57}"/>
                </a:ext>
              </a:extLst>
            </p:cNvPr>
            <p:cNvCxnSpPr/>
            <p:nvPr/>
          </p:nvCxnSpPr>
          <p:spPr>
            <a:xfrm flipH="1" flipV="1">
              <a:off x="5080000" y="2273300"/>
              <a:ext cx="381000" cy="3556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oval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048723-2881-A4AE-4597-CBEAA184CA48}"/>
                </a:ext>
              </a:extLst>
            </p:cNvPr>
            <p:cNvCxnSpPr/>
            <p:nvPr/>
          </p:nvCxnSpPr>
          <p:spPr>
            <a:xfrm flipH="1" flipV="1">
              <a:off x="3378200" y="4038600"/>
              <a:ext cx="330200" cy="3937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oval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99821A1-EE0E-EF25-24B7-C8AF8908EF32}"/>
              </a:ext>
            </a:extLst>
          </p:cNvPr>
          <p:cNvSpPr txBox="1">
            <a:spLocks/>
          </p:cNvSpPr>
          <p:nvPr/>
        </p:nvSpPr>
        <p:spPr>
          <a:xfrm>
            <a:off x="3" y="7405510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31" name="Picture 30" descr="EconomicEducationHeader.ai">
            <a:extLst>
              <a:ext uri="{FF2B5EF4-FFF2-40B4-BE49-F238E27FC236}">
                <a16:creationId xmlns:a16="http://schemas.microsoft.com/office/drawing/2014/main" id="{5262D043-C42E-4A30-33E6-AB45552FC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" y="7489651"/>
            <a:ext cx="5855027" cy="9874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0090E8-700D-7502-F1EE-E41FB7FF1CD6}"/>
              </a:ext>
            </a:extLst>
          </p:cNvPr>
          <p:cNvSpPr txBox="1"/>
          <p:nvPr/>
        </p:nvSpPr>
        <p:spPr>
          <a:xfrm>
            <a:off x="7235098" y="7756302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244705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485D1B-5349-CEE3-FD1C-B0B3060B19AF}"/>
              </a:ext>
            </a:extLst>
          </p:cNvPr>
          <p:cNvSpPr txBox="1"/>
          <p:nvPr/>
        </p:nvSpPr>
        <p:spPr>
          <a:xfrm>
            <a:off x="114300" y="101600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FAB3F1-BE14-2A19-42AA-C8835ABF7F81}"/>
              </a:ext>
            </a:extLst>
          </p:cNvPr>
          <p:cNvGrpSpPr/>
          <p:nvPr/>
        </p:nvGrpSpPr>
        <p:grpSpPr>
          <a:xfrm>
            <a:off x="228600" y="876300"/>
            <a:ext cx="10058400" cy="6087765"/>
            <a:chOff x="228600" y="876300"/>
            <a:chExt cx="10058400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722672-0D52-231B-1D61-6360EC7D8131}"/>
                </a:ext>
              </a:extLst>
            </p:cNvPr>
            <p:cNvCxnSpPr/>
            <p:nvPr/>
          </p:nvCxnSpPr>
          <p:spPr>
            <a:xfrm>
              <a:off x="1968500" y="973836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FBE2E26-1350-C070-D58B-FA9E9C870B62}"/>
                </a:ext>
              </a:extLst>
            </p:cNvPr>
            <p:cNvCxnSpPr/>
            <p:nvPr/>
          </p:nvCxnSpPr>
          <p:spPr>
            <a:xfrm>
              <a:off x="1955800" y="6409436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9F3FCC-6F87-3497-C0D9-99C0CDF7BF59}"/>
                </a:ext>
              </a:extLst>
            </p:cNvPr>
            <p:cNvCxnSpPr/>
            <p:nvPr/>
          </p:nvCxnSpPr>
          <p:spPr>
            <a:xfrm flipH="1">
              <a:off x="2374900" y="1469136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8E5499-5031-870E-55C6-0740B51F8D2C}"/>
                </a:ext>
              </a:extLst>
            </p:cNvPr>
            <p:cNvCxnSpPr/>
            <p:nvPr/>
          </p:nvCxnSpPr>
          <p:spPr>
            <a:xfrm>
              <a:off x="2806700" y="1401699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C4330F-9FF0-22B2-FA65-D505A1375F4D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F6878B-99F3-DF65-C28A-BF7C7BB67227}"/>
                </a:ext>
              </a:extLst>
            </p:cNvPr>
            <p:cNvSpPr txBox="1"/>
            <p:nvPr/>
          </p:nvSpPr>
          <p:spPr>
            <a:xfrm>
              <a:off x="6629400" y="65024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ED744A-3EFD-58B5-5B1D-485FA18EB1F2}"/>
                </a:ext>
              </a:extLst>
            </p:cNvPr>
            <p:cNvCxnSpPr/>
            <p:nvPr/>
          </p:nvCxnSpPr>
          <p:spPr>
            <a:xfrm flipH="1">
              <a:off x="1955800" y="3501136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64E3EF-2BA2-C781-25B1-D48FBCD9DDC5}"/>
                </a:ext>
              </a:extLst>
            </p:cNvPr>
            <p:cNvSpPr txBox="1"/>
            <p:nvPr/>
          </p:nvSpPr>
          <p:spPr>
            <a:xfrm>
              <a:off x="6997700" y="58039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9087C-33BE-90B7-F9AB-523069829A8F}"/>
                </a:ext>
              </a:extLst>
            </p:cNvPr>
            <p:cNvSpPr txBox="1"/>
            <p:nvPr/>
          </p:nvSpPr>
          <p:spPr>
            <a:xfrm>
              <a:off x="6743700" y="1257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F7B713-7EE1-6E30-6C89-559BC44290DA}"/>
                </a:ext>
              </a:extLst>
            </p:cNvPr>
            <p:cNvGrpSpPr/>
            <p:nvPr/>
          </p:nvGrpSpPr>
          <p:grpSpPr>
            <a:xfrm>
              <a:off x="228600" y="3136900"/>
              <a:ext cx="1828800" cy="685800"/>
              <a:chOff x="228600" y="3136900"/>
              <a:chExt cx="1828800" cy="6858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059B4E3-A30E-B498-034F-42527E49B81C}"/>
                  </a:ext>
                </a:extLst>
              </p:cNvPr>
              <p:cNvGrpSpPr/>
              <p:nvPr/>
            </p:nvGrpSpPr>
            <p:grpSpPr>
              <a:xfrm>
                <a:off x="1320800" y="3136900"/>
                <a:ext cx="736600" cy="685800"/>
                <a:chOff x="1320800" y="3136900"/>
                <a:chExt cx="736600" cy="68580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AF6B17-E0AB-2A11-9719-DC943478FFB4}"/>
                    </a:ext>
                  </a:extLst>
                </p:cNvPr>
                <p:cNvSpPr txBox="1"/>
                <p:nvPr/>
              </p:nvSpPr>
              <p:spPr>
                <a:xfrm>
                  <a:off x="1422400" y="3365500"/>
                  <a:ext cx="6350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Arial - 16"/>
                    </a:rPr>
                    <a:t>8%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CC0535B-B46E-9A8C-EAEB-77145C55DE9C}"/>
                    </a:ext>
                  </a:extLst>
                </p:cNvPr>
                <p:cNvCxnSpPr/>
                <p:nvPr/>
              </p:nvCxnSpPr>
              <p:spPr>
                <a:xfrm flipH="1">
                  <a:off x="1346200" y="3149600"/>
                  <a:ext cx="571500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F113321-9E7A-2684-8AA9-BF38029EE5DF}"/>
                    </a:ext>
                  </a:extLst>
                </p:cNvPr>
                <p:cNvCxnSpPr/>
                <p:nvPr/>
              </p:nvCxnSpPr>
              <p:spPr>
                <a:xfrm>
                  <a:off x="1346200" y="3136900"/>
                  <a:ext cx="0" cy="68580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3CABEA9-181F-29C6-82B6-F2667CAEEAC4}"/>
                    </a:ext>
                  </a:extLst>
                </p:cNvPr>
                <p:cNvCxnSpPr/>
                <p:nvPr/>
              </p:nvCxnSpPr>
              <p:spPr>
                <a:xfrm>
                  <a:off x="1320800" y="3822700"/>
                  <a:ext cx="558800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3E3303-3BCA-EC24-E9F2-1325DFB7D74B}"/>
                  </a:ext>
                </a:extLst>
              </p:cNvPr>
              <p:cNvSpPr txBox="1"/>
              <p:nvPr/>
            </p:nvSpPr>
            <p:spPr>
              <a:xfrm>
                <a:off x="228600" y="3136900"/>
                <a:ext cx="1092200" cy="6001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Arial - 15"/>
                  </a:rPr>
                  <a:t>cluster</a:t>
                </a:r>
              </a:p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Arial - 15"/>
                  </a:rPr>
                  <a:t> of</a:t>
                </a:r>
              </a:p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Arial - 15"/>
                  </a:rPr>
                  <a:t> rates</a:t>
                </a:r>
              </a:p>
            </p:txBody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6898E21-7AF2-56B4-BB57-BECD9E23F8B9}"/>
              </a:ext>
            </a:extLst>
          </p:cNvPr>
          <p:cNvSpPr txBox="1">
            <a:spLocks/>
          </p:cNvSpPr>
          <p:nvPr/>
        </p:nvSpPr>
        <p:spPr>
          <a:xfrm>
            <a:off x="0" y="7409043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6" name="Picture 25" descr="EconomicEducationHeader.ai">
            <a:extLst>
              <a:ext uri="{FF2B5EF4-FFF2-40B4-BE49-F238E27FC236}">
                <a16:creationId xmlns:a16="http://schemas.microsoft.com/office/drawing/2014/main" id="{419D2A56-8649-6888-71A1-A40E730F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493184"/>
            <a:ext cx="5855027" cy="9874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80597F-9EEB-1AC2-7CD8-48AFFF93AAEC}"/>
              </a:ext>
            </a:extLst>
          </p:cNvPr>
          <p:cNvSpPr txBox="1"/>
          <p:nvPr/>
        </p:nvSpPr>
        <p:spPr>
          <a:xfrm>
            <a:off x="7235095" y="7759835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2165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6836B3D-9B91-FE0E-0F7B-17410CBC954D}"/>
              </a:ext>
            </a:extLst>
          </p:cNvPr>
          <p:cNvGrpSpPr/>
          <p:nvPr/>
        </p:nvGrpSpPr>
        <p:grpSpPr>
          <a:xfrm>
            <a:off x="215900" y="876300"/>
            <a:ext cx="10071100" cy="6087765"/>
            <a:chOff x="215900" y="876300"/>
            <a:chExt cx="10071100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90520D9-C4B2-1120-6788-044821910990}"/>
                </a:ext>
              </a:extLst>
            </p:cNvPr>
            <p:cNvCxnSpPr/>
            <p:nvPr/>
          </p:nvCxnSpPr>
          <p:spPr>
            <a:xfrm>
              <a:off x="1968500" y="973836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646AEE-3EF6-FEB3-A28E-516083736191}"/>
                </a:ext>
              </a:extLst>
            </p:cNvPr>
            <p:cNvCxnSpPr/>
            <p:nvPr/>
          </p:nvCxnSpPr>
          <p:spPr>
            <a:xfrm>
              <a:off x="1955800" y="6409436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42CBD9-1238-AE59-7A51-34DEE4F11608}"/>
                </a:ext>
              </a:extLst>
            </p:cNvPr>
            <p:cNvCxnSpPr/>
            <p:nvPr/>
          </p:nvCxnSpPr>
          <p:spPr>
            <a:xfrm flipH="1">
              <a:off x="2374900" y="1469136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8E21A4-1187-C3ED-1E7E-887D1AF4B420}"/>
                </a:ext>
              </a:extLst>
            </p:cNvPr>
            <p:cNvCxnSpPr/>
            <p:nvPr/>
          </p:nvCxnSpPr>
          <p:spPr>
            <a:xfrm>
              <a:off x="2895600" y="1257300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F47921-3ACF-54E9-3DD5-F597A8A6F0A8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402341-3FDA-05C2-0BFF-38927C64F3A9}"/>
                </a:ext>
              </a:extLst>
            </p:cNvPr>
            <p:cNvSpPr txBox="1"/>
            <p:nvPr/>
          </p:nvSpPr>
          <p:spPr>
            <a:xfrm>
              <a:off x="6629400" y="65024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D305D2-790F-E4C0-A0D3-31A89B25FD94}"/>
                </a:ext>
              </a:extLst>
            </p:cNvPr>
            <p:cNvCxnSpPr/>
            <p:nvPr/>
          </p:nvCxnSpPr>
          <p:spPr>
            <a:xfrm flipH="1">
              <a:off x="1981200" y="3374136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B40BBB-866C-75D9-E178-CF535E24202A}"/>
                </a:ext>
              </a:extLst>
            </p:cNvPr>
            <p:cNvSpPr txBox="1"/>
            <p:nvPr/>
          </p:nvSpPr>
          <p:spPr>
            <a:xfrm>
              <a:off x="7073900" y="56642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1AD831-C132-1A4F-4C53-915A75E115D8}"/>
                </a:ext>
              </a:extLst>
            </p:cNvPr>
            <p:cNvSpPr txBox="1"/>
            <p:nvPr/>
          </p:nvSpPr>
          <p:spPr>
            <a:xfrm>
              <a:off x="6743700" y="1257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371DA5-2892-12FE-2FB5-024E8F49EDDC}"/>
                </a:ext>
              </a:extLst>
            </p:cNvPr>
            <p:cNvSpPr txBox="1"/>
            <p:nvPr/>
          </p:nvSpPr>
          <p:spPr>
            <a:xfrm>
              <a:off x="1409700" y="3251200"/>
              <a:ext cx="609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9%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1E5826-5028-2E07-554C-EFA21A2FB4F9}"/>
                </a:ext>
              </a:extLst>
            </p:cNvPr>
            <p:cNvCxnSpPr/>
            <p:nvPr/>
          </p:nvCxnSpPr>
          <p:spPr>
            <a:xfrm flipH="1">
              <a:off x="1333500" y="3036443"/>
              <a:ext cx="5715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0F169C-2E6F-3B7D-BA2A-06637AE1AAAE}"/>
                </a:ext>
              </a:extLst>
            </p:cNvPr>
            <p:cNvCxnSpPr/>
            <p:nvPr/>
          </p:nvCxnSpPr>
          <p:spPr>
            <a:xfrm>
              <a:off x="1333500" y="3023743"/>
              <a:ext cx="0" cy="6858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6C2415-8E27-1DE8-BF62-739CCC6C8AB0}"/>
                </a:ext>
              </a:extLst>
            </p:cNvPr>
            <p:cNvCxnSpPr/>
            <p:nvPr/>
          </p:nvCxnSpPr>
          <p:spPr>
            <a:xfrm>
              <a:off x="1308100" y="3709543"/>
              <a:ext cx="55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F763B7-9858-91C4-685E-674439F7EFE3}"/>
                </a:ext>
              </a:extLst>
            </p:cNvPr>
            <p:cNvSpPr txBox="1"/>
            <p:nvPr/>
          </p:nvSpPr>
          <p:spPr>
            <a:xfrm>
              <a:off x="215900" y="3022600"/>
              <a:ext cx="1092200" cy="60016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cluster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 of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 rates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812406-C3A9-52EB-1F96-874A1EC3DDC9}"/>
              </a:ext>
            </a:extLst>
          </p:cNvPr>
          <p:cNvSpPr txBox="1">
            <a:spLocks/>
          </p:cNvSpPr>
          <p:nvPr/>
        </p:nvSpPr>
        <p:spPr>
          <a:xfrm>
            <a:off x="0" y="7388129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0" name="Picture 19" descr="EconomicEducationHeader.ai">
            <a:extLst>
              <a:ext uri="{FF2B5EF4-FFF2-40B4-BE49-F238E27FC236}">
                <a16:creationId xmlns:a16="http://schemas.microsoft.com/office/drawing/2014/main" id="{DC7FDC72-2697-9BA2-D4AE-DD46B972C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472270"/>
            <a:ext cx="5855027" cy="987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A2F814-D8AA-8152-A957-D23E47BFEAF9}"/>
              </a:ext>
            </a:extLst>
          </p:cNvPr>
          <p:cNvSpPr txBox="1"/>
          <p:nvPr/>
        </p:nvSpPr>
        <p:spPr>
          <a:xfrm>
            <a:off x="7235095" y="7738921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34085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FFE0530-74AA-456F-05C4-2D8C52A9CDD6}"/>
              </a:ext>
            </a:extLst>
          </p:cNvPr>
          <p:cNvGrpSpPr/>
          <p:nvPr/>
        </p:nvGrpSpPr>
        <p:grpSpPr>
          <a:xfrm>
            <a:off x="215900" y="876300"/>
            <a:ext cx="10071100" cy="6087765"/>
            <a:chOff x="215900" y="876300"/>
            <a:chExt cx="10071100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AE484B-9C89-99B3-AD79-64F6945B7124}"/>
                </a:ext>
              </a:extLst>
            </p:cNvPr>
            <p:cNvCxnSpPr/>
            <p:nvPr/>
          </p:nvCxnSpPr>
          <p:spPr>
            <a:xfrm>
              <a:off x="1968500" y="973836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CB2A25D-DFA7-4746-ACE8-EA8EA6A8D947}"/>
                </a:ext>
              </a:extLst>
            </p:cNvPr>
            <p:cNvCxnSpPr/>
            <p:nvPr/>
          </p:nvCxnSpPr>
          <p:spPr>
            <a:xfrm>
              <a:off x="1955800" y="6409436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41989F-9C52-55EC-E9E3-A65A408A4EFF}"/>
                </a:ext>
              </a:extLst>
            </p:cNvPr>
            <p:cNvCxnSpPr/>
            <p:nvPr/>
          </p:nvCxnSpPr>
          <p:spPr>
            <a:xfrm flipH="1">
              <a:off x="2374900" y="1469136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E2C58E-E83E-4F09-9845-1B78B97BA597}"/>
                </a:ext>
              </a:extLst>
            </p:cNvPr>
            <p:cNvCxnSpPr/>
            <p:nvPr/>
          </p:nvCxnSpPr>
          <p:spPr>
            <a:xfrm>
              <a:off x="3073400" y="1145286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59D9E-9F0E-145B-370A-DB8327FF9CDC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6395C6-9EFE-1CB9-83C9-0D26E8AC76BA}"/>
                </a:ext>
              </a:extLst>
            </p:cNvPr>
            <p:cNvSpPr txBox="1"/>
            <p:nvPr/>
          </p:nvSpPr>
          <p:spPr>
            <a:xfrm>
              <a:off x="6629400" y="65024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4C80EE-5577-78FB-3844-6F3D8355D289}"/>
                </a:ext>
              </a:extLst>
            </p:cNvPr>
            <p:cNvCxnSpPr/>
            <p:nvPr/>
          </p:nvCxnSpPr>
          <p:spPr>
            <a:xfrm flipH="1">
              <a:off x="2082800" y="3247136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09BFE-AA00-91AD-22D5-724C23C81A04}"/>
                </a:ext>
              </a:extLst>
            </p:cNvPr>
            <p:cNvSpPr txBox="1"/>
            <p:nvPr/>
          </p:nvSpPr>
          <p:spPr>
            <a:xfrm>
              <a:off x="7264400" y="54610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2155EC-9C69-A341-8CC1-59DB678C0797}"/>
                </a:ext>
              </a:extLst>
            </p:cNvPr>
            <p:cNvSpPr txBox="1"/>
            <p:nvPr/>
          </p:nvSpPr>
          <p:spPr>
            <a:xfrm>
              <a:off x="6743700" y="1257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16105B-83FF-98D1-4A2E-7A88F8E83841}"/>
                </a:ext>
              </a:extLst>
            </p:cNvPr>
            <p:cNvSpPr txBox="1"/>
            <p:nvPr/>
          </p:nvSpPr>
          <p:spPr>
            <a:xfrm>
              <a:off x="1409700" y="3124200"/>
              <a:ext cx="73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10%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91E86D-9E90-4D70-30A7-3F5A92AD6288}"/>
                </a:ext>
              </a:extLst>
            </p:cNvPr>
            <p:cNvCxnSpPr/>
            <p:nvPr/>
          </p:nvCxnSpPr>
          <p:spPr>
            <a:xfrm flipH="1">
              <a:off x="1333500" y="2908427"/>
              <a:ext cx="5715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BDB29C-EF2E-28D2-952B-04F28F2F950C}"/>
                </a:ext>
              </a:extLst>
            </p:cNvPr>
            <p:cNvCxnSpPr/>
            <p:nvPr/>
          </p:nvCxnSpPr>
          <p:spPr>
            <a:xfrm>
              <a:off x="1333500" y="2895727"/>
              <a:ext cx="0" cy="6858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C77456-E0DF-C854-A2FC-7EADBA28EC39}"/>
                </a:ext>
              </a:extLst>
            </p:cNvPr>
            <p:cNvCxnSpPr/>
            <p:nvPr/>
          </p:nvCxnSpPr>
          <p:spPr>
            <a:xfrm>
              <a:off x="1308100" y="3581527"/>
              <a:ext cx="55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75D973-F467-63E2-5267-7DA00132373C}"/>
                </a:ext>
              </a:extLst>
            </p:cNvPr>
            <p:cNvSpPr txBox="1"/>
            <p:nvPr/>
          </p:nvSpPr>
          <p:spPr>
            <a:xfrm>
              <a:off x="215900" y="2895600"/>
              <a:ext cx="1092200" cy="60016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cluster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 of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 rates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94067C-EFB1-7F95-36C7-3ABF5B0B347F}"/>
              </a:ext>
            </a:extLst>
          </p:cNvPr>
          <p:cNvSpPr txBox="1">
            <a:spLocks/>
          </p:cNvSpPr>
          <p:nvPr/>
        </p:nvSpPr>
        <p:spPr>
          <a:xfrm>
            <a:off x="0" y="7380986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0" name="Picture 19" descr="EconomicEducationHeader.ai">
            <a:extLst>
              <a:ext uri="{FF2B5EF4-FFF2-40B4-BE49-F238E27FC236}">
                <a16:creationId xmlns:a16="http://schemas.microsoft.com/office/drawing/2014/main" id="{4770BF3C-613F-05E9-719F-A5D22686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465127"/>
            <a:ext cx="5855027" cy="987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755B8D-8E70-06B6-72FC-4AE072909D63}"/>
              </a:ext>
            </a:extLst>
          </p:cNvPr>
          <p:cNvSpPr txBox="1"/>
          <p:nvPr/>
        </p:nvSpPr>
        <p:spPr>
          <a:xfrm>
            <a:off x="7235095" y="7731778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206497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76313D9-3B8B-836F-275F-BC190BD7DD25}"/>
              </a:ext>
            </a:extLst>
          </p:cNvPr>
          <p:cNvGrpSpPr/>
          <p:nvPr/>
        </p:nvGrpSpPr>
        <p:grpSpPr>
          <a:xfrm>
            <a:off x="215900" y="876300"/>
            <a:ext cx="10071100" cy="6087765"/>
            <a:chOff x="215900" y="876300"/>
            <a:chExt cx="10071100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05A1E5-FD95-A3B8-C58D-D12F07FE93B2}"/>
                </a:ext>
              </a:extLst>
            </p:cNvPr>
            <p:cNvCxnSpPr/>
            <p:nvPr/>
          </p:nvCxnSpPr>
          <p:spPr>
            <a:xfrm>
              <a:off x="1968500" y="973836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469D0D-FD07-4D92-6B9A-CC043080D8C0}"/>
                </a:ext>
              </a:extLst>
            </p:cNvPr>
            <p:cNvCxnSpPr/>
            <p:nvPr/>
          </p:nvCxnSpPr>
          <p:spPr>
            <a:xfrm>
              <a:off x="1955800" y="6409436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2C3F78-A008-9D9F-AF31-8CCB90E1D882}"/>
                </a:ext>
              </a:extLst>
            </p:cNvPr>
            <p:cNvCxnSpPr/>
            <p:nvPr/>
          </p:nvCxnSpPr>
          <p:spPr>
            <a:xfrm flipH="1">
              <a:off x="2374900" y="1469136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FFDAF3-8EF4-056B-861C-31E93D0DD594}"/>
                </a:ext>
              </a:extLst>
            </p:cNvPr>
            <p:cNvCxnSpPr/>
            <p:nvPr/>
          </p:nvCxnSpPr>
          <p:spPr>
            <a:xfrm>
              <a:off x="3213100" y="1042543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3B923-D042-E96B-C75B-6C4970C6D9E8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73BAE8-A582-9310-CC71-E777E9BD4C06}"/>
                </a:ext>
              </a:extLst>
            </p:cNvPr>
            <p:cNvSpPr txBox="1"/>
            <p:nvPr/>
          </p:nvSpPr>
          <p:spPr>
            <a:xfrm>
              <a:off x="6629400" y="65024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05E990-07DE-CD7F-8C3D-6DD9C7A5CDCD}"/>
                </a:ext>
              </a:extLst>
            </p:cNvPr>
            <p:cNvCxnSpPr/>
            <p:nvPr/>
          </p:nvCxnSpPr>
          <p:spPr>
            <a:xfrm flipH="1">
              <a:off x="2125472" y="3107436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28835E-DFD7-A77E-1916-14E191A806D3}"/>
                </a:ext>
              </a:extLst>
            </p:cNvPr>
            <p:cNvSpPr txBox="1"/>
            <p:nvPr/>
          </p:nvSpPr>
          <p:spPr>
            <a:xfrm>
              <a:off x="7416800" y="53594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37723F-B003-85B3-BEDA-25266E3C142B}"/>
                </a:ext>
              </a:extLst>
            </p:cNvPr>
            <p:cNvSpPr txBox="1"/>
            <p:nvPr/>
          </p:nvSpPr>
          <p:spPr>
            <a:xfrm>
              <a:off x="6743700" y="1257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BC5006B-3CB2-67F9-14E1-030EB9D264BB}"/>
                </a:ext>
              </a:extLst>
            </p:cNvPr>
            <p:cNvGrpSpPr/>
            <p:nvPr/>
          </p:nvGrpSpPr>
          <p:grpSpPr>
            <a:xfrm>
              <a:off x="215900" y="2730500"/>
              <a:ext cx="1955800" cy="686943"/>
              <a:chOff x="215900" y="2730500"/>
              <a:chExt cx="1955800" cy="68694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9D6AFE-9ABF-F0E9-DA6E-830A8DAEDE54}"/>
                  </a:ext>
                </a:extLst>
              </p:cNvPr>
              <p:cNvSpPr txBox="1"/>
              <p:nvPr/>
            </p:nvSpPr>
            <p:spPr>
              <a:xfrm>
                <a:off x="1409700" y="2959100"/>
                <a:ext cx="762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 - 16"/>
                  </a:rPr>
                  <a:t>11%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6FFC72-4CF6-121A-5EB8-864F5366B41B}"/>
                  </a:ext>
                </a:extLst>
              </p:cNvPr>
              <p:cNvCxnSpPr/>
              <p:nvPr/>
            </p:nvCxnSpPr>
            <p:spPr>
              <a:xfrm flipH="1">
                <a:off x="1333500" y="2744343"/>
                <a:ext cx="5715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78B866B-399F-7B9C-41E1-6D76933545EF}"/>
                  </a:ext>
                </a:extLst>
              </p:cNvPr>
              <p:cNvCxnSpPr/>
              <p:nvPr/>
            </p:nvCxnSpPr>
            <p:spPr>
              <a:xfrm>
                <a:off x="1333500" y="2731643"/>
                <a:ext cx="0" cy="6858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2C2E385-8F19-2021-DBC1-5EDB3386E640}"/>
                  </a:ext>
                </a:extLst>
              </p:cNvPr>
              <p:cNvCxnSpPr/>
              <p:nvPr/>
            </p:nvCxnSpPr>
            <p:spPr>
              <a:xfrm>
                <a:off x="1308100" y="3417443"/>
                <a:ext cx="55880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920E50-E383-F090-3A25-2597F6ADFA7A}"/>
                  </a:ext>
                </a:extLst>
              </p:cNvPr>
              <p:cNvSpPr txBox="1"/>
              <p:nvPr/>
            </p:nvSpPr>
            <p:spPr>
              <a:xfrm>
                <a:off x="215900" y="2730500"/>
                <a:ext cx="1092200" cy="6001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Arial - 15"/>
                  </a:rPr>
                  <a:t>cluster</a:t>
                </a:r>
              </a:p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Arial - 15"/>
                  </a:rPr>
                  <a:t> of</a:t>
                </a:r>
              </a:p>
              <a:p>
                <a:pPr algn="ctr"/>
                <a:r>
                  <a:rPr lang="en-US" sz="1100">
                    <a:solidFill>
                      <a:srgbClr val="000000"/>
                    </a:solidFill>
                    <a:latin typeface="Arial - 15"/>
                  </a:rPr>
                  <a:t> rates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01189C-70BA-E2D2-610B-DCBF913081BC}"/>
              </a:ext>
            </a:extLst>
          </p:cNvPr>
          <p:cNvSpPr txBox="1">
            <a:spLocks/>
          </p:cNvSpPr>
          <p:nvPr/>
        </p:nvSpPr>
        <p:spPr>
          <a:xfrm>
            <a:off x="3" y="7385843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1" name="Picture 20" descr="EconomicEducationHeader.ai">
            <a:extLst>
              <a:ext uri="{FF2B5EF4-FFF2-40B4-BE49-F238E27FC236}">
                <a16:creationId xmlns:a16="http://schemas.microsoft.com/office/drawing/2014/main" id="{4F408FD4-AFED-D54F-D4D8-9F63501D0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" y="7469984"/>
            <a:ext cx="5855027" cy="9874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CD2E76-98DC-D4CF-4750-A933B9ED3863}"/>
              </a:ext>
            </a:extLst>
          </p:cNvPr>
          <p:cNvSpPr txBox="1"/>
          <p:nvPr/>
        </p:nvSpPr>
        <p:spPr>
          <a:xfrm>
            <a:off x="7235098" y="7736635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358811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72F878-61AB-8AAF-2F27-7FA85E67328C}"/>
              </a:ext>
            </a:extLst>
          </p:cNvPr>
          <p:cNvCxnSpPr/>
          <p:nvPr/>
        </p:nvCxnSpPr>
        <p:spPr>
          <a:xfrm>
            <a:off x="1803400" y="736600"/>
            <a:ext cx="0" cy="54483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1002E-2F9E-7382-317A-55B45F37759A}"/>
              </a:ext>
            </a:extLst>
          </p:cNvPr>
          <p:cNvCxnSpPr/>
          <p:nvPr/>
        </p:nvCxnSpPr>
        <p:spPr>
          <a:xfrm>
            <a:off x="1790700" y="6172200"/>
            <a:ext cx="56388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091B96-6E59-D49D-D88D-F84179975D4A}"/>
              </a:ext>
            </a:extLst>
          </p:cNvPr>
          <p:cNvCxnSpPr/>
          <p:nvPr/>
        </p:nvCxnSpPr>
        <p:spPr>
          <a:xfrm>
            <a:off x="2641600" y="1181100"/>
            <a:ext cx="4165600" cy="4457700"/>
          </a:xfrm>
          <a:prstGeom prst="line">
            <a:avLst/>
          </a:prstGeom>
          <a:ln w="38100" cap="flat" cmpd="sng" algn="ctr">
            <a:solidFill>
              <a:srgbClr val="00008B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1C236C-BBC1-BAA7-8FD4-204BACEAA478}"/>
              </a:ext>
            </a:extLst>
          </p:cNvPr>
          <p:cNvSpPr txBox="1"/>
          <p:nvPr/>
        </p:nvSpPr>
        <p:spPr>
          <a:xfrm>
            <a:off x="838200" y="635000"/>
            <a:ext cx="9652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latin typeface="Arial - 15"/>
              </a:rPr>
              <a:t>interest</a:t>
            </a:r>
          </a:p>
          <a:p>
            <a:pPr algn="ctr"/>
            <a:r>
              <a:rPr lang="en-US" sz="1100">
                <a:solidFill>
                  <a:srgbClr val="000000"/>
                </a:solidFill>
                <a:latin typeface="Arial - 15"/>
              </a:rPr>
              <a:t>rate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08EC41-D32A-397C-B26A-0A9017A65AA6}"/>
              </a:ext>
            </a:extLst>
          </p:cNvPr>
          <p:cNvCxnSpPr/>
          <p:nvPr/>
        </p:nvCxnSpPr>
        <p:spPr>
          <a:xfrm flipH="1">
            <a:off x="1790700" y="3263900"/>
            <a:ext cx="27940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1F866D-3933-EC14-E5CD-C2B0F1940FE6}"/>
              </a:ext>
            </a:extLst>
          </p:cNvPr>
          <p:cNvCxnSpPr/>
          <p:nvPr/>
        </p:nvCxnSpPr>
        <p:spPr>
          <a:xfrm>
            <a:off x="4584700" y="3251200"/>
            <a:ext cx="0" cy="29083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3531A3-DBFF-689C-5E70-5F894CDD5546}"/>
              </a:ext>
            </a:extLst>
          </p:cNvPr>
          <p:cNvSpPr txBox="1"/>
          <p:nvPr/>
        </p:nvSpPr>
        <p:spPr>
          <a:xfrm>
            <a:off x="6832600" y="5562600"/>
            <a:ext cx="482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16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049F5-86FF-0CA1-01D4-5F4E8602B5A5}"/>
              </a:ext>
            </a:extLst>
          </p:cNvPr>
          <p:cNvSpPr txBox="1"/>
          <p:nvPr/>
        </p:nvSpPr>
        <p:spPr>
          <a:xfrm>
            <a:off x="1257300" y="3124200"/>
            <a:ext cx="635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16"/>
              </a:rPr>
              <a:t>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789BA-B758-1548-C1B3-6A6174F502B8}"/>
              </a:ext>
            </a:extLst>
          </p:cNvPr>
          <p:cNvSpPr txBox="1"/>
          <p:nvPr/>
        </p:nvSpPr>
        <p:spPr>
          <a:xfrm>
            <a:off x="4330700" y="6235700"/>
            <a:ext cx="660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16"/>
              </a:rPr>
              <a:t>800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730DE2-5554-6A93-0664-5411DDEC6FD3}"/>
              </a:ext>
            </a:extLst>
          </p:cNvPr>
          <p:cNvCxnSpPr/>
          <p:nvPr/>
        </p:nvCxnSpPr>
        <p:spPr>
          <a:xfrm flipH="1">
            <a:off x="1790700" y="4711700"/>
            <a:ext cx="41529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AF2E4E-FB2E-EDEC-E1F6-ADB2C3E2DD17}"/>
              </a:ext>
            </a:extLst>
          </p:cNvPr>
          <p:cNvCxnSpPr/>
          <p:nvPr/>
        </p:nvCxnSpPr>
        <p:spPr>
          <a:xfrm>
            <a:off x="5930900" y="4699000"/>
            <a:ext cx="0" cy="1473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8854B1-2127-43BE-EFAC-6A9FE7EC9F00}"/>
              </a:ext>
            </a:extLst>
          </p:cNvPr>
          <p:cNvSpPr txBox="1"/>
          <p:nvPr/>
        </p:nvSpPr>
        <p:spPr>
          <a:xfrm>
            <a:off x="1270000" y="4572000"/>
            <a:ext cx="635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16"/>
              </a:rPr>
              <a:t>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8C019-D8BA-79D3-FAA4-8455973A2607}"/>
              </a:ext>
            </a:extLst>
          </p:cNvPr>
          <p:cNvSpPr txBox="1"/>
          <p:nvPr/>
        </p:nvSpPr>
        <p:spPr>
          <a:xfrm>
            <a:off x="5626100" y="6235700"/>
            <a:ext cx="8382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 - 15"/>
              </a:rPr>
              <a:t>1,200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77D8BE-B6C5-9D0B-D3E6-36A3E0403B52}"/>
              </a:ext>
            </a:extLst>
          </p:cNvPr>
          <p:cNvSpPr txBox="1"/>
          <p:nvPr/>
        </p:nvSpPr>
        <p:spPr>
          <a:xfrm>
            <a:off x="6477000" y="6172200"/>
            <a:ext cx="3657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16"/>
              </a:rPr>
              <a:t>QLF (Quantity of Loanable Funds)</a:t>
            </a:r>
          </a:p>
          <a:p>
            <a:r>
              <a:rPr lang="en-US" sz="1200">
                <a:solidFill>
                  <a:srgbClr val="000000"/>
                </a:solidFill>
                <a:latin typeface="Arial - 16"/>
              </a:rPr>
              <a:t>in billions of dollars</a:t>
            </a:r>
            <a:endParaRPr lang="en-US" sz="1200" baseline="-250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8DC3BE-5C75-17EA-0CD7-44A0D2F67FA7}"/>
              </a:ext>
            </a:extLst>
          </p:cNvPr>
          <p:cNvSpPr txBox="1"/>
          <p:nvPr/>
        </p:nvSpPr>
        <p:spPr>
          <a:xfrm>
            <a:off x="3594100" y="888390"/>
            <a:ext cx="6477000" cy="10926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Arial - 17"/>
              </a:rPr>
              <a:t>Take a look at this graph.  What quantity of loanable funds will ​borrowers demand when the interest rate is 4%?  </a:t>
            </a:r>
          </a:p>
          <a:p>
            <a:endParaRPr lang="en-US" sz="1300" dirty="0">
              <a:solidFill>
                <a:srgbClr val="000000"/>
              </a:solidFill>
              <a:latin typeface="Arial - 17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 - 17"/>
              </a:rPr>
              <a:t>What quantity of loanable funds will the borrowers demand ​when the interest rate is 8%?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6BC7E03-0E1D-BEB9-1DE9-1C3621EA7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44511"/>
              </p:ext>
            </p:extLst>
          </p:nvPr>
        </p:nvGraphicFramePr>
        <p:xfrm>
          <a:off x="7645399" y="2768758"/>
          <a:ext cx="1574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49470639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0" i="0" u="none" baseline="0" dirty="0">
                          <a:solidFill>
                            <a:srgbClr val="000000"/>
                          </a:solidFill>
                          <a:latin typeface=" - 20"/>
                        </a:rPr>
                        <a:t>$800 billion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5285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FF177D-D6FB-21D8-C5FA-160E2E784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82019"/>
              </p:ext>
            </p:extLst>
          </p:nvPr>
        </p:nvGraphicFramePr>
        <p:xfrm>
          <a:off x="7645399" y="1994058"/>
          <a:ext cx="1574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32497785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 - 20"/>
                        </a:rPr>
                        <a:t>$1,200 billion 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7448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571C380-9596-C530-AF67-0E173A1A615F}"/>
              </a:ext>
            </a:extLst>
          </p:cNvPr>
          <p:cNvSpPr txBox="1"/>
          <p:nvPr/>
        </p:nvSpPr>
        <p:spPr>
          <a:xfrm>
            <a:off x="114300" y="88900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70497-E5FE-1CAD-FBAF-9B9391F1DE53}"/>
              </a:ext>
            </a:extLst>
          </p:cNvPr>
          <p:cNvSpPr txBox="1">
            <a:spLocks/>
          </p:cNvSpPr>
          <p:nvPr/>
        </p:nvSpPr>
        <p:spPr>
          <a:xfrm>
            <a:off x="0" y="7424045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3" name="Picture 22" descr="EconomicEducationHeader.ai">
            <a:extLst>
              <a:ext uri="{FF2B5EF4-FFF2-40B4-BE49-F238E27FC236}">
                <a16:creationId xmlns:a16="http://schemas.microsoft.com/office/drawing/2014/main" id="{49EE1D33-C87D-D01C-3487-8ABE6685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508186"/>
            <a:ext cx="5855027" cy="987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4DE940-8511-DB92-5360-499204AE33EC}"/>
              </a:ext>
            </a:extLst>
          </p:cNvPr>
          <p:cNvSpPr txBox="1"/>
          <p:nvPr/>
        </p:nvSpPr>
        <p:spPr>
          <a:xfrm>
            <a:off x="7235095" y="7774837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192751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1E42BE5-EC7C-8A40-E409-33EF849707A5}"/>
              </a:ext>
            </a:extLst>
          </p:cNvPr>
          <p:cNvGrpSpPr/>
          <p:nvPr/>
        </p:nvGrpSpPr>
        <p:grpSpPr>
          <a:xfrm>
            <a:off x="330200" y="476955"/>
            <a:ext cx="9992076" cy="6087765"/>
            <a:chOff x="838200" y="635000"/>
            <a:chExt cx="9992076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1F82FD-6652-7AD9-DB14-E81FB6F81931}"/>
                </a:ext>
              </a:extLst>
            </p:cNvPr>
            <p:cNvCxnSpPr/>
            <p:nvPr/>
          </p:nvCxnSpPr>
          <p:spPr>
            <a:xfrm>
              <a:off x="1803400" y="736600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92E18E-A6D4-36E3-3CD1-B32E51B6A54D}"/>
                </a:ext>
              </a:extLst>
            </p:cNvPr>
            <p:cNvCxnSpPr/>
            <p:nvPr/>
          </p:nvCxnSpPr>
          <p:spPr>
            <a:xfrm>
              <a:off x="1790700" y="6172200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369151-F2D6-88D9-0874-529C26AC6654}"/>
                </a:ext>
              </a:extLst>
            </p:cNvPr>
            <p:cNvSpPr txBox="1"/>
            <p:nvPr/>
          </p:nvSpPr>
          <p:spPr>
            <a:xfrm>
              <a:off x="838200" y="6350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19FFDC-DCF1-E01E-A4BD-5F091CD9F9BD}"/>
                </a:ext>
              </a:extLst>
            </p:cNvPr>
            <p:cNvCxnSpPr/>
            <p:nvPr/>
          </p:nvCxnSpPr>
          <p:spPr>
            <a:xfrm flipH="1">
              <a:off x="1790700" y="3263900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805EEF-27C5-F9EC-3FCB-EDDEDCAD016C}"/>
                </a:ext>
              </a:extLst>
            </p:cNvPr>
            <p:cNvCxnSpPr/>
            <p:nvPr/>
          </p:nvCxnSpPr>
          <p:spPr>
            <a:xfrm>
              <a:off x="4584700" y="32512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228102-5AE9-F47C-9ED4-B53CF2D9476D}"/>
                </a:ext>
              </a:extLst>
            </p:cNvPr>
            <p:cNvSpPr txBox="1"/>
            <p:nvPr/>
          </p:nvSpPr>
          <p:spPr>
            <a:xfrm>
              <a:off x="1257300" y="31242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B2697A-29EA-63FF-5870-F4928C47C3DC}"/>
                </a:ext>
              </a:extLst>
            </p:cNvPr>
            <p:cNvSpPr txBox="1"/>
            <p:nvPr/>
          </p:nvSpPr>
          <p:spPr>
            <a:xfrm>
              <a:off x="4330700" y="6235700"/>
              <a:ext cx="6604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C29A66-D7BC-CA04-C380-8EFA2381A829}"/>
                </a:ext>
              </a:extLst>
            </p:cNvPr>
            <p:cNvSpPr txBox="1"/>
            <p:nvPr/>
          </p:nvSpPr>
          <p:spPr>
            <a:xfrm>
              <a:off x="6464300" y="62611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D6BCB-6A72-C38E-1756-BC7E8A2BA79A}"/>
                </a:ext>
              </a:extLst>
            </p:cNvPr>
            <p:cNvSpPr txBox="1"/>
            <p:nvPr/>
          </p:nvSpPr>
          <p:spPr>
            <a:xfrm>
              <a:off x="5638799" y="2354759"/>
              <a:ext cx="5191477" cy="10464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H</a:t>
              </a:r>
              <a:r>
                <a:rPr lang="en-US" sz="1300" dirty="0">
                  <a:solidFill>
                    <a:srgbClr val="000000"/>
                  </a:solidFill>
                  <a:latin typeface="Arial - 18"/>
                </a:rPr>
                <a:t>ow much money will savers save when the interest rate is 8%?</a:t>
              </a:r>
            </a:p>
            <a:p>
              <a:endParaRPr lang="en-US" sz="1300" dirty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dirty="0">
                  <a:solidFill>
                    <a:srgbClr val="000000"/>
                  </a:solidFill>
                  <a:latin typeface="Arial - 18"/>
                </a:rPr>
                <a:t>How much money will savers save when the interest rate is 10%?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CA29AA-A08F-A2EC-3D51-8D060B0DC991}"/>
                </a:ext>
              </a:extLst>
            </p:cNvPr>
            <p:cNvCxnSpPr/>
            <p:nvPr/>
          </p:nvCxnSpPr>
          <p:spPr>
            <a:xfrm flipH="1">
              <a:off x="2603500" y="3251200"/>
              <a:ext cx="1968500" cy="21590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863B9F-1F80-9551-D249-78276905B387}"/>
                </a:ext>
              </a:extLst>
            </p:cNvPr>
            <p:cNvCxnSpPr/>
            <p:nvPr/>
          </p:nvCxnSpPr>
          <p:spPr>
            <a:xfrm flipV="1">
              <a:off x="4572000" y="1181100"/>
              <a:ext cx="1790700" cy="20828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3D3CAB-0D24-2A09-78E7-EF662E3C642B}"/>
                </a:ext>
              </a:extLst>
            </p:cNvPr>
            <p:cNvCxnSpPr/>
            <p:nvPr/>
          </p:nvCxnSpPr>
          <p:spPr>
            <a:xfrm flipV="1">
              <a:off x="5118100" y="2641600"/>
              <a:ext cx="0" cy="3517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D78424-C2F4-D9D8-98B5-EE7C7AFDA905}"/>
                </a:ext>
              </a:extLst>
            </p:cNvPr>
            <p:cNvCxnSpPr/>
            <p:nvPr/>
          </p:nvCxnSpPr>
          <p:spPr>
            <a:xfrm flipH="1">
              <a:off x="1790700" y="2628900"/>
              <a:ext cx="3314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195C56-4D8E-166C-74D4-6F7FFC38A980}"/>
                </a:ext>
              </a:extLst>
            </p:cNvPr>
            <p:cNvSpPr txBox="1"/>
            <p:nvPr/>
          </p:nvSpPr>
          <p:spPr>
            <a:xfrm>
              <a:off x="1155700" y="2501900"/>
              <a:ext cx="7366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10%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4C0010-5F04-C9C4-F842-F2651D16A801}"/>
                </a:ext>
              </a:extLst>
            </p:cNvPr>
            <p:cNvSpPr txBox="1"/>
            <p:nvPr/>
          </p:nvSpPr>
          <p:spPr>
            <a:xfrm>
              <a:off x="6311900" y="9017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209AE4-3120-213A-E4F1-C9F86992E435}"/>
                </a:ext>
              </a:extLst>
            </p:cNvPr>
            <p:cNvSpPr txBox="1"/>
            <p:nvPr/>
          </p:nvSpPr>
          <p:spPr>
            <a:xfrm>
              <a:off x="4864100" y="6235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900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58F7042-88D0-CF18-99FE-64FDC270A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84113"/>
              </p:ext>
            </p:extLst>
          </p:nvPr>
        </p:nvGraphicFramePr>
        <p:xfrm>
          <a:off x="7985478" y="4048899"/>
          <a:ext cx="1181100" cy="58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1652473669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r>
                        <a:rPr lang="en-US" sz="1618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$900 billion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0707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70824BC-C07E-B6B0-ED55-7A87C088B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10996"/>
              </p:ext>
            </p:extLst>
          </p:nvPr>
        </p:nvGraphicFramePr>
        <p:xfrm>
          <a:off x="7998178" y="3401199"/>
          <a:ext cx="1168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97071142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$800 billion</a:t>
                      </a: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3429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50474D-5A0E-2010-E00A-17C63688DACF}"/>
              </a:ext>
            </a:extLst>
          </p:cNvPr>
          <p:cNvSpPr txBox="1">
            <a:spLocks/>
          </p:cNvSpPr>
          <p:nvPr/>
        </p:nvSpPr>
        <p:spPr>
          <a:xfrm>
            <a:off x="3" y="7383407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4" name="Picture 23" descr="EconomicEducationHeader.ai">
            <a:extLst>
              <a:ext uri="{FF2B5EF4-FFF2-40B4-BE49-F238E27FC236}">
                <a16:creationId xmlns:a16="http://schemas.microsoft.com/office/drawing/2014/main" id="{0BB79D20-C106-D274-4862-7BC73CFD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" y="7467548"/>
            <a:ext cx="5855027" cy="9874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F8EDEE-6B30-FE1C-2D4A-3ACB97B2FECC}"/>
              </a:ext>
            </a:extLst>
          </p:cNvPr>
          <p:cNvSpPr txBox="1"/>
          <p:nvPr/>
        </p:nvSpPr>
        <p:spPr>
          <a:xfrm>
            <a:off x="7235098" y="7734199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116726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AF43205-38BF-A847-5A11-F060C4F4AB56}"/>
              </a:ext>
            </a:extLst>
          </p:cNvPr>
          <p:cNvGrpSpPr/>
          <p:nvPr/>
        </p:nvGrpSpPr>
        <p:grpSpPr>
          <a:xfrm>
            <a:off x="1003300" y="876300"/>
            <a:ext cx="9283700" cy="6087765"/>
            <a:chOff x="1003300" y="876300"/>
            <a:chExt cx="9283700" cy="60877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81B0F7-68B0-AE12-C694-44101E46702B}"/>
                </a:ext>
              </a:extLst>
            </p:cNvPr>
            <p:cNvCxnSpPr/>
            <p:nvPr/>
          </p:nvCxnSpPr>
          <p:spPr>
            <a:xfrm>
              <a:off x="1968500" y="977900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1E56ED-4D39-A970-270E-4737FE984881}"/>
                </a:ext>
              </a:extLst>
            </p:cNvPr>
            <p:cNvCxnSpPr/>
            <p:nvPr/>
          </p:nvCxnSpPr>
          <p:spPr>
            <a:xfrm>
              <a:off x="1955800" y="6413500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6F41B1-8BC9-5BB9-C24B-F80C920175D6}"/>
                </a:ext>
              </a:extLst>
            </p:cNvPr>
            <p:cNvCxnSpPr/>
            <p:nvPr/>
          </p:nvCxnSpPr>
          <p:spPr>
            <a:xfrm flipH="1">
              <a:off x="2374900" y="1473200"/>
              <a:ext cx="4368800" cy="4483100"/>
            </a:xfrm>
            <a:prstGeom prst="line">
              <a:avLst/>
            </a:prstGeom>
            <a:ln w="381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52C5DF-7BE9-B217-50FB-32E4168EE198}"/>
                </a:ext>
              </a:extLst>
            </p:cNvPr>
            <p:cNvCxnSpPr/>
            <p:nvPr/>
          </p:nvCxnSpPr>
          <p:spPr>
            <a:xfrm>
              <a:off x="2806700" y="1422400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94C507-9937-20A2-7146-C06E48A8937D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3D38A5-D822-1483-90A5-BE4735A548AB}"/>
                </a:ext>
              </a:extLst>
            </p:cNvPr>
            <p:cNvSpPr txBox="1"/>
            <p:nvPr/>
          </p:nvSpPr>
          <p:spPr>
            <a:xfrm>
              <a:off x="6629400" y="6502400"/>
              <a:ext cx="36576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in billions of dollars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61C1AD-DDC5-E722-7B14-3296192FB403}"/>
                </a:ext>
              </a:extLst>
            </p:cNvPr>
            <p:cNvCxnSpPr/>
            <p:nvPr/>
          </p:nvCxnSpPr>
          <p:spPr>
            <a:xfrm flipH="1">
              <a:off x="1955800" y="3505200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9E8609-2E06-3AAF-ECBF-1771C0CA5721}"/>
                </a:ext>
              </a:extLst>
            </p:cNvPr>
            <p:cNvCxnSpPr/>
            <p:nvPr/>
          </p:nvCxnSpPr>
          <p:spPr>
            <a:xfrm>
              <a:off x="4749800" y="34925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D9B380-78E4-B47F-E199-AD6392DB5314}"/>
                </a:ext>
              </a:extLst>
            </p:cNvPr>
            <p:cNvSpPr txBox="1"/>
            <p:nvPr/>
          </p:nvSpPr>
          <p:spPr>
            <a:xfrm>
              <a:off x="6743700" y="1257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76A030-623B-CBE3-CFCE-90836E3092C2}"/>
                </a:ext>
              </a:extLst>
            </p:cNvPr>
            <p:cNvSpPr txBox="1"/>
            <p:nvPr/>
          </p:nvSpPr>
          <p:spPr>
            <a:xfrm>
              <a:off x="1422400" y="33655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ED50A5-6C13-3F35-E963-26BA52A57028}"/>
                </a:ext>
              </a:extLst>
            </p:cNvPr>
            <p:cNvSpPr txBox="1"/>
            <p:nvPr/>
          </p:nvSpPr>
          <p:spPr>
            <a:xfrm>
              <a:off x="4495800" y="64770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800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D9A811-2102-56A9-2B6F-789FB7EC7C54}"/>
              </a:ext>
            </a:extLst>
          </p:cNvPr>
          <p:cNvSpPr txBox="1">
            <a:spLocks/>
          </p:cNvSpPr>
          <p:nvPr/>
        </p:nvSpPr>
        <p:spPr>
          <a:xfrm>
            <a:off x="0" y="7423943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17" name="Picture 16" descr="EconomicEducationHeader.ai">
            <a:extLst>
              <a:ext uri="{FF2B5EF4-FFF2-40B4-BE49-F238E27FC236}">
                <a16:creationId xmlns:a16="http://schemas.microsoft.com/office/drawing/2014/main" id="{FEB74A55-DDE5-4F37-2749-AA2AEA88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508084"/>
            <a:ext cx="5855027" cy="987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770C8B-F4C2-9026-3A98-7D584AA162D8}"/>
              </a:ext>
            </a:extLst>
          </p:cNvPr>
          <p:cNvSpPr txBox="1"/>
          <p:nvPr/>
        </p:nvSpPr>
        <p:spPr>
          <a:xfrm>
            <a:off x="7235095" y="7774735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135927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3F57805-F8C1-7EA5-8D20-F48CF5E6DE1B}"/>
              </a:ext>
            </a:extLst>
          </p:cNvPr>
          <p:cNvGrpSpPr/>
          <p:nvPr/>
        </p:nvGrpSpPr>
        <p:grpSpPr>
          <a:xfrm>
            <a:off x="1003300" y="876300"/>
            <a:ext cx="8877300" cy="5903099"/>
            <a:chOff x="1003300" y="876300"/>
            <a:chExt cx="8877300" cy="590309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BE763C-ABD4-9BEE-EDB3-E0DBF6F3844D}"/>
                </a:ext>
              </a:extLst>
            </p:cNvPr>
            <p:cNvCxnSpPr/>
            <p:nvPr/>
          </p:nvCxnSpPr>
          <p:spPr>
            <a:xfrm>
              <a:off x="1968500" y="977900"/>
              <a:ext cx="0" cy="544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1D357B-D022-DFAF-CCB4-28DE384F9C93}"/>
                </a:ext>
              </a:extLst>
            </p:cNvPr>
            <p:cNvCxnSpPr/>
            <p:nvPr/>
          </p:nvCxnSpPr>
          <p:spPr>
            <a:xfrm>
              <a:off x="1955800" y="6413500"/>
              <a:ext cx="5638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E29418E-0D57-6347-87FB-72770B155789}"/>
                </a:ext>
              </a:extLst>
            </p:cNvPr>
            <p:cNvCxnSpPr/>
            <p:nvPr/>
          </p:nvCxnSpPr>
          <p:spPr>
            <a:xfrm flipH="1">
              <a:off x="2374900" y="1473200"/>
              <a:ext cx="4368800" cy="4483100"/>
            </a:xfrm>
            <a:prstGeom prst="line">
              <a:avLst/>
            </a:prstGeom>
            <a:ln w="76200" cap="flat" cmpd="sng" algn="ctr">
              <a:solidFill>
                <a:srgbClr val="8B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B65698-68EC-C6B9-73A7-43B4250049A1}"/>
                </a:ext>
              </a:extLst>
            </p:cNvPr>
            <p:cNvCxnSpPr/>
            <p:nvPr/>
          </p:nvCxnSpPr>
          <p:spPr>
            <a:xfrm>
              <a:off x="2806700" y="1422400"/>
              <a:ext cx="4165600" cy="4457700"/>
            </a:xfrm>
            <a:prstGeom prst="line">
              <a:avLst/>
            </a:prstGeom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8433B-0349-ED59-A62E-B683EBD1CF71}"/>
                </a:ext>
              </a:extLst>
            </p:cNvPr>
            <p:cNvCxnSpPr/>
            <p:nvPr/>
          </p:nvCxnSpPr>
          <p:spPr>
            <a:xfrm>
              <a:off x="3810000" y="1358900"/>
              <a:ext cx="3276600" cy="3454400"/>
            </a:xfrm>
            <a:prstGeom prst="line">
              <a:avLst/>
            </a:prstGeom>
            <a:ln w="76200" cap="flat" cmpd="sng" algn="ctr">
              <a:solidFill>
                <a:srgbClr val="00008B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28717C-3B75-1D61-872F-704AA65510B5}"/>
                </a:ext>
              </a:extLst>
            </p:cNvPr>
            <p:cNvSpPr txBox="1"/>
            <p:nvPr/>
          </p:nvSpPr>
          <p:spPr>
            <a:xfrm>
              <a:off x="1003300" y="876300"/>
              <a:ext cx="9652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interest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Arial - 15"/>
                </a:rPr>
                <a:t>rate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9B6E8D-4198-4D3C-E5BC-E53B380D6B4F}"/>
                </a:ext>
              </a:extLst>
            </p:cNvPr>
            <p:cNvSpPr txBox="1"/>
            <p:nvPr/>
          </p:nvSpPr>
          <p:spPr>
            <a:xfrm>
              <a:off x="6629400" y="6502400"/>
              <a:ext cx="3251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QLF (Quantity of Loanable Funds)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F573EC-F568-FAEF-3223-118860F1CA64}"/>
                </a:ext>
              </a:extLst>
            </p:cNvPr>
            <p:cNvCxnSpPr/>
            <p:nvPr/>
          </p:nvCxnSpPr>
          <p:spPr>
            <a:xfrm flipH="1">
              <a:off x="1955800" y="3505200"/>
              <a:ext cx="2794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3C23B3-FA3E-48EE-90F7-96756860F304}"/>
                </a:ext>
              </a:extLst>
            </p:cNvPr>
            <p:cNvCxnSpPr/>
            <p:nvPr/>
          </p:nvCxnSpPr>
          <p:spPr>
            <a:xfrm flipH="1">
              <a:off x="1955800" y="2933700"/>
              <a:ext cx="33528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B4B470-2AE9-226E-BF9B-C22216688B24}"/>
                </a:ext>
              </a:extLst>
            </p:cNvPr>
            <p:cNvCxnSpPr/>
            <p:nvPr/>
          </p:nvCxnSpPr>
          <p:spPr>
            <a:xfrm>
              <a:off x="4749800" y="3492500"/>
              <a:ext cx="0" cy="2908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FB6C1D-EBF7-0C29-2D84-16CDD8016ECF}"/>
                </a:ext>
              </a:extLst>
            </p:cNvPr>
            <p:cNvCxnSpPr/>
            <p:nvPr/>
          </p:nvCxnSpPr>
          <p:spPr>
            <a:xfrm>
              <a:off x="5308600" y="2933700"/>
              <a:ext cx="0" cy="3467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54EE4C-E603-5720-3F36-7998264FA188}"/>
                </a:ext>
              </a:extLst>
            </p:cNvPr>
            <p:cNvSpPr txBox="1"/>
            <p:nvPr/>
          </p:nvSpPr>
          <p:spPr>
            <a:xfrm>
              <a:off x="6515100" y="5727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DPS</a:t>
              </a:r>
              <a:endParaRPr lang="en-US" sz="1100" baseline="-25000">
                <a:solidFill>
                  <a:srgbClr val="000000"/>
                </a:solidFill>
                <a:latin typeface="Arial - 15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7A7EBA-AF2E-C582-02DC-FB465864048A}"/>
                </a:ext>
              </a:extLst>
            </p:cNvPr>
            <p:cNvSpPr txBox="1"/>
            <p:nvPr/>
          </p:nvSpPr>
          <p:spPr>
            <a:xfrm>
              <a:off x="6680200" y="4800600"/>
              <a:ext cx="939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DPS + G</a:t>
              </a:r>
              <a:endParaRPr lang="en-US" sz="1200" baseline="-25000">
                <a:solidFill>
                  <a:srgbClr val="000000"/>
                </a:solidFill>
                <a:latin typeface="Arial - 16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9D5370-25C5-2074-E0FD-87DEDB703FE5}"/>
                </a:ext>
              </a:extLst>
            </p:cNvPr>
            <p:cNvSpPr txBox="1"/>
            <p:nvPr/>
          </p:nvSpPr>
          <p:spPr>
            <a:xfrm>
              <a:off x="6794500" y="12192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B110C4-15C4-1755-2711-BEBBE59C5E3E}"/>
                </a:ext>
              </a:extLst>
            </p:cNvPr>
            <p:cNvCxnSpPr/>
            <p:nvPr/>
          </p:nvCxnSpPr>
          <p:spPr>
            <a:xfrm flipV="1">
              <a:off x="3886200" y="2049145"/>
              <a:ext cx="419100" cy="419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534DB6-4F96-1C5E-7EBF-B57C42189D6F}"/>
                </a:ext>
              </a:extLst>
            </p:cNvPr>
            <p:cNvCxnSpPr/>
            <p:nvPr/>
          </p:nvCxnSpPr>
          <p:spPr>
            <a:xfrm flipV="1">
              <a:off x="5499100" y="3771900"/>
              <a:ext cx="419100" cy="4318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39BEBA-5006-478D-7F94-43889B8C7254}"/>
                </a:ext>
              </a:extLst>
            </p:cNvPr>
            <p:cNvSpPr txBox="1"/>
            <p:nvPr/>
          </p:nvSpPr>
          <p:spPr>
            <a:xfrm>
              <a:off x="5016500" y="6489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900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E18100-1589-F522-A22D-126423C776D4}"/>
                </a:ext>
              </a:extLst>
            </p:cNvPr>
            <p:cNvSpPr txBox="1"/>
            <p:nvPr/>
          </p:nvSpPr>
          <p:spPr>
            <a:xfrm>
              <a:off x="4483100" y="6489700"/>
              <a:ext cx="66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800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754B7A-42A9-7FEA-83EA-A3D3034FE4B8}"/>
                </a:ext>
              </a:extLst>
            </p:cNvPr>
            <p:cNvSpPr txBox="1"/>
            <p:nvPr/>
          </p:nvSpPr>
          <p:spPr>
            <a:xfrm>
              <a:off x="1473200" y="3365500"/>
              <a:ext cx="63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8%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7BD7D9-63E6-D8A9-1E7A-9FB05BCD83CD}"/>
                </a:ext>
              </a:extLst>
            </p:cNvPr>
            <p:cNvSpPr txBox="1"/>
            <p:nvPr/>
          </p:nvSpPr>
          <p:spPr>
            <a:xfrm>
              <a:off x="1358900" y="2819400"/>
              <a:ext cx="73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- 16"/>
                </a:rPr>
                <a:t>10%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3FE373-88C3-E3D5-2F45-B108D4EAFC71}"/>
                </a:ext>
              </a:extLst>
            </p:cNvPr>
            <p:cNvSpPr txBox="1"/>
            <p:nvPr/>
          </p:nvSpPr>
          <p:spPr>
            <a:xfrm>
              <a:off x="4152900" y="26543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0CEF0F-036B-D680-1698-A0C365763F4F}"/>
                </a:ext>
              </a:extLst>
            </p:cNvPr>
            <p:cNvSpPr txBox="1"/>
            <p:nvPr/>
          </p:nvSpPr>
          <p:spPr>
            <a:xfrm>
              <a:off x="4572000" y="3111500"/>
              <a:ext cx="4572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- 15"/>
                </a:rPr>
                <a:t>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CE4B04-B4C0-AE62-34F2-D30AE0E0654C}"/>
              </a:ext>
            </a:extLst>
          </p:cNvPr>
          <p:cNvSpPr txBox="1">
            <a:spLocks/>
          </p:cNvSpPr>
          <p:nvPr/>
        </p:nvSpPr>
        <p:spPr>
          <a:xfrm>
            <a:off x="-1411" y="7386756"/>
            <a:ext cx="10159997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28" name="Picture 27" descr="EconomicEducationHeader.ai">
            <a:extLst>
              <a:ext uri="{FF2B5EF4-FFF2-40B4-BE49-F238E27FC236}">
                <a16:creationId xmlns:a16="http://schemas.microsoft.com/office/drawing/2014/main" id="{60DD98A8-FF5C-07D6-988F-6D6C28FC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" y="7470897"/>
            <a:ext cx="5855027" cy="987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2730C6-D51B-2D4E-BF9A-6B5403BB874F}"/>
              </a:ext>
            </a:extLst>
          </p:cNvPr>
          <p:cNvSpPr txBox="1"/>
          <p:nvPr/>
        </p:nvSpPr>
        <p:spPr>
          <a:xfrm>
            <a:off x="7233684" y="7737548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 - 24"/>
              </a:rPr>
              <a:t>Crowding Out</a:t>
            </a:r>
          </a:p>
        </p:txBody>
      </p:sp>
    </p:spTree>
    <p:extLst>
      <p:ext uri="{BB962C8B-B14F-4D97-AF65-F5344CB8AC3E}">
        <p14:creationId xmlns:p14="http://schemas.microsoft.com/office/powerpoint/2010/main" val="120342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349</Words>
  <Application>Microsoft Office PowerPoint</Application>
  <PresentationFormat>Custom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 Light</vt:lpstr>
      <vt:lpstr>Tahoma - 24</vt:lpstr>
      <vt:lpstr>Arial - 15</vt:lpstr>
      <vt:lpstr>Arial - 16</vt:lpstr>
      <vt:lpstr>Arial</vt:lpstr>
      <vt:lpstr>Calibri</vt:lpstr>
      <vt:lpstr>Arial - 17</vt:lpstr>
      <vt:lpstr> - 20</vt:lpstr>
      <vt:lpstr>Arial - 18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Eva K</dc:creator>
  <cp:lastModifiedBy>Kaiman, Mike</cp:lastModifiedBy>
  <cp:revision>2</cp:revision>
  <dcterms:created xsi:type="dcterms:W3CDTF">2023-09-21T19:03:45Z</dcterms:created>
  <dcterms:modified xsi:type="dcterms:W3CDTF">2023-09-21T19:20:11Z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2023-09-21T19:19:02Z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ac66aea9-6550-4770-87fc-a86b3fd85255</vt:lpwstr>
  </property>
  <property fmtid="{D5CDD505-2E9C-101B-9397-08002B2CF9AE}" pid="8" name="MSIP_Label_65269c60-0483-4c57-9e8c-3779d6900235_ContentBits">
    <vt:lpwstr>0</vt:lpwstr>
  </property>
</Properties>
</file>