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4" r:id="rId7"/>
    <p:sldId id="263" r:id="rId8"/>
    <p:sldId id="265" r:id="rId9"/>
    <p:sldId id="266" r:id="rId10"/>
    <p:sldId id="267" r:id="rId11"/>
    <p:sldId id="268" r:id="rId12"/>
    <p:sldId id="269" r:id="rId13"/>
    <p:sldId id="271" r:id="rId14"/>
    <p:sldId id="272" r:id="rId1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F5C9538-4350-406D-8823-0CD7115DC4E2}" name="Hassan, Marwa" initials="MH" userId="S::mhassan@collegeboard.org::36de7876-0210-48d8-ada8-b0f0372f25ce" providerId="AD"/>
  <p188:author id="{B7344AC8-BD83-DAA9-47BC-726D9C9A53EA}" name="Bernstein, Jennifer" initials="JB" userId="S::Jennifer.Bernstein@stls.frb.org::9669073e-47ea-48b8-bea4-a5c4173058b8" providerId="AD"/>
  <p188:author id="{D6ADC6FD-FB7A-E3AE-6A26-FC821A011C8D}" name="Mike Kaiman" initials="MK" userId="Mike Kaiman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138" d="100"/>
          <a:sy n="138" d="100"/>
        </p:scale>
        <p:origin x="834" y="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1" d="100"/>
          <a:sy n="51" d="100"/>
        </p:scale>
        <p:origin x="2692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iman, Mike" userId="744cce2d-5d35-448d-aa39-efac2b024be9" providerId="ADAL" clId="{416568C0-AD14-4FEB-BEA9-1D459D42FC38}"/>
    <pc:docChg chg="undo custSel modSld">
      <pc:chgData name="Kaiman, Mike" userId="744cce2d-5d35-448d-aa39-efac2b024be9" providerId="ADAL" clId="{416568C0-AD14-4FEB-BEA9-1D459D42FC38}" dt="2024-05-22T17:44:28.666" v="24" actId="1076"/>
      <pc:docMkLst>
        <pc:docMk/>
      </pc:docMkLst>
      <pc:sldChg chg="modSp mod">
        <pc:chgData name="Kaiman, Mike" userId="744cce2d-5d35-448d-aa39-efac2b024be9" providerId="ADAL" clId="{416568C0-AD14-4FEB-BEA9-1D459D42FC38}" dt="2024-05-22T17:44:28.666" v="24" actId="1076"/>
        <pc:sldMkLst>
          <pc:docMk/>
          <pc:sldMk cId="1130893283" sldId="260"/>
        </pc:sldMkLst>
        <pc:spChg chg="mod">
          <ac:chgData name="Kaiman, Mike" userId="744cce2d-5d35-448d-aa39-efac2b024be9" providerId="ADAL" clId="{416568C0-AD14-4FEB-BEA9-1D459D42FC38}" dt="2024-05-22T17:44:25.367" v="13" actId="1076"/>
          <ac:spMkLst>
            <pc:docMk/>
            <pc:sldMk cId="1130893283" sldId="260"/>
            <ac:spMk id="3" creationId="{DC2EBEAB-C6D1-E189-CD38-605992CD2E6D}"/>
          </ac:spMkLst>
        </pc:spChg>
        <pc:spChg chg="mod">
          <ac:chgData name="Kaiman, Mike" userId="744cce2d-5d35-448d-aa39-efac2b024be9" providerId="ADAL" clId="{416568C0-AD14-4FEB-BEA9-1D459D42FC38}" dt="2024-05-22T17:44:25.932" v="16" actId="1076"/>
          <ac:spMkLst>
            <pc:docMk/>
            <pc:sldMk cId="1130893283" sldId="260"/>
            <ac:spMk id="4" creationId="{373CB9F8-6102-2E2B-1EC9-0A74FAFB2A80}"/>
          </ac:spMkLst>
        </pc:spChg>
        <pc:spChg chg="mod">
          <ac:chgData name="Kaiman, Mike" userId="744cce2d-5d35-448d-aa39-efac2b024be9" providerId="ADAL" clId="{416568C0-AD14-4FEB-BEA9-1D459D42FC38}" dt="2024-05-22T17:44:28.666" v="24" actId="1076"/>
          <ac:spMkLst>
            <pc:docMk/>
            <pc:sldMk cId="1130893283" sldId="260"/>
            <ac:spMk id="5" creationId="{05C56CAE-1658-20D2-4D9F-EF520AFFF598}"/>
          </ac:spMkLst>
        </pc:spChg>
        <pc:spChg chg="mod">
          <ac:chgData name="Kaiman, Mike" userId="744cce2d-5d35-448d-aa39-efac2b024be9" providerId="ADAL" clId="{416568C0-AD14-4FEB-BEA9-1D459D42FC38}" dt="2024-05-22T17:44:25.722" v="15" actId="1076"/>
          <ac:spMkLst>
            <pc:docMk/>
            <pc:sldMk cId="1130893283" sldId="260"/>
            <ac:spMk id="8" creationId="{E40F3CCB-70A8-F6CC-C751-304CD4F940BA}"/>
          </ac:spMkLst>
        </pc:spChg>
        <pc:spChg chg="mod">
          <ac:chgData name="Kaiman, Mike" userId="744cce2d-5d35-448d-aa39-efac2b024be9" providerId="ADAL" clId="{416568C0-AD14-4FEB-BEA9-1D459D42FC38}" dt="2024-05-22T17:44:25.505" v="14" actId="1076"/>
          <ac:spMkLst>
            <pc:docMk/>
            <pc:sldMk cId="1130893283" sldId="260"/>
            <ac:spMk id="9" creationId="{58596D38-727C-5B94-A417-791C1029A2BD}"/>
          </ac:spMkLst>
        </pc:spChg>
        <pc:spChg chg="mod">
          <ac:chgData name="Kaiman, Mike" userId="744cce2d-5d35-448d-aa39-efac2b024be9" providerId="ADAL" clId="{416568C0-AD14-4FEB-BEA9-1D459D42FC38}" dt="2024-05-22T17:44:27.210" v="21" actId="1076"/>
          <ac:spMkLst>
            <pc:docMk/>
            <pc:sldMk cId="1130893283" sldId="260"/>
            <ac:spMk id="20" creationId="{19231F5E-DB01-7ABC-257D-5AE9905DF674}"/>
          </ac:spMkLst>
        </pc:spChg>
        <pc:cxnChg chg="mod">
          <ac:chgData name="Kaiman, Mike" userId="744cce2d-5d35-448d-aa39-efac2b024be9" providerId="ADAL" clId="{416568C0-AD14-4FEB-BEA9-1D459D42FC38}" dt="2024-05-22T17:44:27.950" v="23" actId="1076"/>
          <ac:cxnSpMkLst>
            <pc:docMk/>
            <pc:sldMk cId="1130893283" sldId="260"/>
            <ac:cxnSpMk id="14" creationId="{FC0F11D9-5206-52AB-6F79-D72F2CD47789}"/>
          </ac:cxnSpMkLst>
        </pc:cxnChg>
        <pc:cxnChg chg="mod">
          <ac:chgData name="Kaiman, Mike" userId="744cce2d-5d35-448d-aa39-efac2b024be9" providerId="ADAL" clId="{416568C0-AD14-4FEB-BEA9-1D459D42FC38}" dt="2024-05-22T17:44:26.150" v="17" actId="1076"/>
          <ac:cxnSpMkLst>
            <pc:docMk/>
            <pc:sldMk cId="1130893283" sldId="260"/>
            <ac:cxnSpMk id="17" creationId="{C163BEE9-AEFC-3496-A298-B94F031096EC}"/>
          </ac:cxnSpMkLst>
        </pc:cxnChg>
        <pc:cxnChg chg="mod">
          <ac:chgData name="Kaiman, Mike" userId="744cce2d-5d35-448d-aa39-efac2b024be9" providerId="ADAL" clId="{416568C0-AD14-4FEB-BEA9-1D459D42FC38}" dt="2024-05-22T17:44:27.016" v="20" actId="1076"/>
          <ac:cxnSpMkLst>
            <pc:docMk/>
            <pc:sldMk cId="1130893283" sldId="260"/>
            <ac:cxnSpMk id="21" creationId="{1407A41D-1218-90BA-568A-70B5351AB2B2}"/>
          </ac:cxnSpMkLst>
        </pc:cxnChg>
        <pc:cxnChg chg="mod">
          <ac:chgData name="Kaiman, Mike" userId="744cce2d-5d35-448d-aa39-efac2b024be9" providerId="ADAL" clId="{416568C0-AD14-4FEB-BEA9-1D459D42FC38}" dt="2024-05-22T17:44:26.337" v="18" actId="1076"/>
          <ac:cxnSpMkLst>
            <pc:docMk/>
            <pc:sldMk cId="1130893283" sldId="260"/>
            <ac:cxnSpMk id="25" creationId="{609BCA9D-2E22-E349-46CA-E105B90342ED}"/>
          </ac:cxnSpMkLst>
        </pc:cxnChg>
        <pc:cxnChg chg="mod">
          <ac:chgData name="Kaiman, Mike" userId="744cce2d-5d35-448d-aa39-efac2b024be9" providerId="ADAL" clId="{416568C0-AD14-4FEB-BEA9-1D459D42FC38}" dt="2024-05-22T17:44:26.769" v="19" actId="1076"/>
          <ac:cxnSpMkLst>
            <pc:docMk/>
            <pc:sldMk cId="1130893283" sldId="260"/>
            <ac:cxnSpMk id="26" creationId="{B3673A4D-C4AC-1700-5E54-8443ACEE1FCD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001D22-08B6-4E2E-BE6C-669D77143C40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5394C6-AE1B-4E07-928B-EE27E3A3A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566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0" y="1"/>
            <a:ext cx="9144000" cy="1103313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kern="1200" cap="none" spc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   </a:t>
            </a:r>
            <a:endParaRPr lang="en-US" dirty="0"/>
          </a:p>
        </p:txBody>
      </p:sp>
      <p:pic>
        <p:nvPicPr>
          <p:cNvPr id="8" name="Picture 7" descr="EconomicEducationHeader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3" y="84142"/>
            <a:ext cx="5269526" cy="98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305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8111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747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2790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4676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900113"/>
            <a:ext cx="4038600" cy="25455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9521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1768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27598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76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6734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6578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4762500"/>
            <a:ext cx="9144000" cy="381000"/>
          </a:xfrm>
          <a:prstGeom prst="rect">
            <a:avLst/>
          </a:prstGeom>
          <a:solidFill>
            <a:srgbClr val="10253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- Fifth level</a:t>
            </a:r>
          </a:p>
        </p:txBody>
      </p:sp>
      <p:pic>
        <p:nvPicPr>
          <p:cNvPr id="12" name="Picture 11" descr="FRBSTL.ai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13" y="4594623"/>
            <a:ext cx="4572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435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600" b="1" i="0" kern="1200" spc="-12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b="0" i="0" kern="1200" spc="-30">
          <a:solidFill>
            <a:schemeClr val="tx1"/>
          </a:solidFill>
          <a:latin typeface="Arial"/>
          <a:ea typeface="+mn-ea"/>
          <a:cs typeface="Arial"/>
        </a:defRPr>
      </a:lvl1pPr>
      <a:lvl2pPr marL="914400" indent="-457200" algn="l" defTabSz="457200" rtl="0" eaLnBrk="1" latinLnBrk="0" hangingPunct="1">
        <a:spcBef>
          <a:spcPct val="20000"/>
        </a:spcBef>
        <a:buFont typeface="Wingdings" charset="2"/>
        <a:buChar char="§"/>
        <a:defRPr sz="2000" b="0" i="0" kern="1200" spc="-30">
          <a:solidFill>
            <a:schemeClr val="tx1"/>
          </a:solidFill>
          <a:latin typeface="Arial"/>
          <a:ea typeface="+mn-ea"/>
          <a:cs typeface="Arial"/>
        </a:defRPr>
      </a:lvl2pPr>
      <a:lvl3pPr marL="1257300" indent="-342900" algn="l" defTabSz="457200" rtl="0" eaLnBrk="1" latinLnBrk="0" hangingPunct="1">
        <a:spcBef>
          <a:spcPct val="20000"/>
        </a:spcBef>
        <a:buSzPct val="80000"/>
        <a:buFont typeface="Courier New"/>
        <a:buChar char="o"/>
        <a:defRPr sz="1800" b="0" i="0" kern="1200" spc="-30">
          <a:solidFill>
            <a:schemeClr val="tx1"/>
          </a:solidFill>
          <a:latin typeface="Arial"/>
          <a:ea typeface="+mn-ea"/>
          <a:cs typeface="Arial"/>
        </a:defRPr>
      </a:lvl3pPr>
      <a:lvl4pPr marL="1714500" indent="-342900" algn="l" defTabSz="457200" rtl="0" eaLnBrk="1" latinLnBrk="0" hangingPunct="1">
        <a:spcBef>
          <a:spcPct val="20000"/>
        </a:spcBef>
        <a:buFont typeface="Arial"/>
        <a:buChar char="•"/>
        <a:defRPr sz="1600" b="0" i="0" kern="1200" spc="-30">
          <a:solidFill>
            <a:schemeClr val="tx1"/>
          </a:solidFill>
          <a:latin typeface="Arial"/>
          <a:ea typeface="+mn-ea"/>
          <a:cs typeface="Arial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1400" b="0" i="0" kern="1200" spc="-3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oc.gov/pictures/item/98507705/" TargetMode="Externa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B1AF8-0342-A89D-98A6-AC9DDA03B4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Externalities: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There’s No Use Crying Over Spillovers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B08439B-623A-CC8D-795D-22E07A3CC9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Note: On slides 3, 5, 7, &amp; 9 in presentation mode students may slide the graph pieces on a separate monitor in the normal/edit view.</a:t>
            </a:r>
          </a:p>
        </p:txBody>
      </p:sp>
    </p:spTree>
    <p:extLst>
      <p:ext uri="{BB962C8B-B14F-4D97-AF65-F5344CB8AC3E}">
        <p14:creationId xmlns:p14="http://schemas.microsoft.com/office/powerpoint/2010/main" val="2199347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74993-0208-2FA7-97F4-6C8F851AB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44" y="205979"/>
            <a:ext cx="8894615" cy="857250"/>
          </a:xfrm>
        </p:spPr>
        <p:txBody>
          <a:bodyPr vert="horz" lIns="68580" tIns="34290" rIns="68580" bIns="34290" rtlCol="0" anchor="t">
            <a:normAutofit/>
          </a:bodyPr>
          <a:lstStyle/>
          <a:p>
            <a:r>
              <a:rPr lang="en-US" sz="3200" dirty="0"/>
              <a:t>Positive Production Externality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7864F44-79D6-3874-9D64-7191282B4867}"/>
              </a:ext>
            </a:extLst>
          </p:cNvPr>
          <p:cNvCxnSpPr/>
          <p:nvPr/>
        </p:nvCxnSpPr>
        <p:spPr>
          <a:xfrm>
            <a:off x="564713" y="3915860"/>
            <a:ext cx="316576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DB4263-7791-1136-34C4-7EE0A57CF403}"/>
              </a:ext>
            </a:extLst>
          </p:cNvPr>
          <p:cNvCxnSpPr>
            <a:cxnSpLocks/>
          </p:cNvCxnSpPr>
          <p:nvPr/>
        </p:nvCxnSpPr>
        <p:spPr>
          <a:xfrm>
            <a:off x="564713" y="1068751"/>
            <a:ext cx="0" cy="284710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1CFC035-1E8B-D370-75F5-FCE2E4FA62D7}"/>
              </a:ext>
            </a:extLst>
          </p:cNvPr>
          <p:cNvSpPr txBox="1"/>
          <p:nvPr/>
        </p:nvSpPr>
        <p:spPr>
          <a:xfrm>
            <a:off x="3808426" y="3792749"/>
            <a:ext cx="6399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Quantity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9A353B-8A10-EE8D-3B86-A47974CE593A}"/>
              </a:ext>
            </a:extLst>
          </p:cNvPr>
          <p:cNvSpPr txBox="1"/>
          <p:nvPr/>
        </p:nvSpPr>
        <p:spPr>
          <a:xfrm>
            <a:off x="343338" y="748212"/>
            <a:ext cx="4427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Price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0B31AB8-BE09-519E-1E7E-E3E4A01057D1}"/>
              </a:ext>
            </a:extLst>
          </p:cNvPr>
          <p:cNvCxnSpPr/>
          <p:nvPr/>
        </p:nvCxnSpPr>
        <p:spPr>
          <a:xfrm>
            <a:off x="889481" y="1338915"/>
            <a:ext cx="2653960" cy="2223654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39EEA85-8B48-7CC4-5AA6-CA43566790C4}"/>
              </a:ext>
            </a:extLst>
          </p:cNvPr>
          <p:cNvCxnSpPr>
            <a:cxnSpLocks/>
          </p:cNvCxnSpPr>
          <p:nvPr/>
        </p:nvCxnSpPr>
        <p:spPr>
          <a:xfrm flipH="1">
            <a:off x="948770" y="1495325"/>
            <a:ext cx="2535382" cy="1981200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09BCA9D-2E22-E349-46CA-E105B90342ED}"/>
              </a:ext>
            </a:extLst>
          </p:cNvPr>
          <p:cNvCxnSpPr/>
          <p:nvPr/>
        </p:nvCxnSpPr>
        <p:spPr>
          <a:xfrm>
            <a:off x="5494859" y="2783798"/>
            <a:ext cx="1592458" cy="0"/>
          </a:xfrm>
          <a:prstGeom prst="line">
            <a:avLst/>
          </a:prstGeom>
          <a:ln w="12700">
            <a:solidFill>
              <a:srgbClr val="C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3673A4D-C4AC-1700-5E54-8443ACEE1FCD}"/>
              </a:ext>
            </a:extLst>
          </p:cNvPr>
          <p:cNvCxnSpPr>
            <a:cxnSpLocks/>
          </p:cNvCxnSpPr>
          <p:nvPr/>
        </p:nvCxnSpPr>
        <p:spPr>
          <a:xfrm flipV="1">
            <a:off x="5756074" y="3153107"/>
            <a:ext cx="0" cy="1045538"/>
          </a:xfrm>
          <a:prstGeom prst="line">
            <a:avLst/>
          </a:prstGeom>
          <a:ln w="12700">
            <a:solidFill>
              <a:srgbClr val="C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532D08D5-A3EB-0E63-453C-31E76FDFB2D4}"/>
              </a:ext>
            </a:extLst>
          </p:cNvPr>
          <p:cNvSpPr txBox="1"/>
          <p:nvPr/>
        </p:nvSpPr>
        <p:spPr>
          <a:xfrm>
            <a:off x="8423635" y="3675876"/>
            <a:ext cx="29527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P</a:t>
            </a:r>
            <a:r>
              <a:rPr lang="en-US" sz="800" baseline="-25000" dirty="0"/>
              <a:t>M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6AE96CD-60D9-DDC2-4540-453D97EA9475}"/>
              </a:ext>
            </a:extLst>
          </p:cNvPr>
          <p:cNvSpPr txBox="1"/>
          <p:nvPr/>
        </p:nvSpPr>
        <p:spPr>
          <a:xfrm>
            <a:off x="8423635" y="3915860"/>
            <a:ext cx="31130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Q</a:t>
            </a:r>
            <a:r>
              <a:rPr lang="en-US" sz="800" baseline="-25000" dirty="0"/>
              <a:t>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2EBEAB-C6D1-E189-CD38-605992CD2E6D}"/>
              </a:ext>
            </a:extLst>
          </p:cNvPr>
          <p:cNvSpPr txBox="1"/>
          <p:nvPr/>
        </p:nvSpPr>
        <p:spPr>
          <a:xfrm>
            <a:off x="6522273" y="1440023"/>
            <a:ext cx="21375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Marginal Social Cost (MSC)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3CB9F8-6102-2E2B-1EC9-0A74FAFB2A80}"/>
              </a:ext>
            </a:extLst>
          </p:cNvPr>
          <p:cNvSpPr txBox="1"/>
          <p:nvPr/>
        </p:nvSpPr>
        <p:spPr>
          <a:xfrm>
            <a:off x="5856378" y="871322"/>
            <a:ext cx="3234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Demand = Marginal Private Benefit (MPB)</a:t>
            </a: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05C56CAE-1658-20D2-4D9F-EF520AFFF598}"/>
              </a:ext>
            </a:extLst>
          </p:cNvPr>
          <p:cNvSpPr/>
          <p:nvPr/>
        </p:nvSpPr>
        <p:spPr>
          <a:xfrm rot="5400000">
            <a:off x="6115134" y="3063114"/>
            <a:ext cx="817243" cy="576002"/>
          </a:xfrm>
          <a:prstGeom prst="triangle">
            <a:avLst>
              <a:gd name="adj" fmla="val 48932"/>
            </a:avLst>
          </a:prstGeom>
          <a:gradFill>
            <a:gsLst>
              <a:gs pos="0">
                <a:srgbClr val="C00000"/>
              </a:gs>
              <a:gs pos="100000">
                <a:srgbClr val="C0000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>
            <a:noAutofit/>
          </a:bodyPr>
          <a:lstStyle/>
          <a:p>
            <a:pPr algn="ctr"/>
            <a:r>
              <a:rPr lang="en-US" sz="800" dirty="0"/>
              <a:t>DWL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0F3CCB-70A8-F6CC-C751-304CD4F940BA}"/>
              </a:ext>
            </a:extLst>
          </p:cNvPr>
          <p:cNvSpPr txBox="1"/>
          <p:nvPr/>
        </p:nvSpPr>
        <p:spPr>
          <a:xfrm>
            <a:off x="5945775" y="1154593"/>
            <a:ext cx="28959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Supply = Marginal Private Cost (MPC)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596D38-727C-5B94-A417-791C1029A2BD}"/>
              </a:ext>
            </a:extLst>
          </p:cNvPr>
          <p:cNvSpPr txBox="1"/>
          <p:nvPr/>
        </p:nvSpPr>
        <p:spPr>
          <a:xfrm>
            <a:off x="6417885" y="1746848"/>
            <a:ext cx="2346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Marginal Social Benefit (MSB)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C421F8-2E7E-A4AD-5C52-1C63DB834735}"/>
              </a:ext>
            </a:extLst>
          </p:cNvPr>
          <p:cNvSpPr txBox="1"/>
          <p:nvPr/>
        </p:nvSpPr>
        <p:spPr>
          <a:xfrm>
            <a:off x="8137979" y="3936767"/>
            <a:ext cx="28565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Q</a:t>
            </a:r>
            <a:r>
              <a:rPr lang="en-US" sz="800" baseline="-25000" dirty="0"/>
              <a:t>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0D0023-60E4-DEB5-94FD-9D7EA1C98AAE}"/>
              </a:ext>
            </a:extLst>
          </p:cNvPr>
          <p:cNvSpPr txBox="1"/>
          <p:nvPr/>
        </p:nvSpPr>
        <p:spPr>
          <a:xfrm>
            <a:off x="8132988" y="3677583"/>
            <a:ext cx="26962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P</a:t>
            </a:r>
            <a:r>
              <a:rPr lang="en-US" sz="800" baseline="-25000" dirty="0"/>
              <a:t>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C0F11D9-5206-52AB-6F79-D72F2CD47789}"/>
              </a:ext>
            </a:extLst>
          </p:cNvPr>
          <p:cNvCxnSpPr>
            <a:cxnSpLocks/>
          </p:cNvCxnSpPr>
          <p:nvPr/>
        </p:nvCxnSpPr>
        <p:spPr>
          <a:xfrm flipH="1">
            <a:off x="6589487" y="2313208"/>
            <a:ext cx="2197092" cy="1818096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163BEE9-AEFC-3496-A298-B94F031096EC}"/>
              </a:ext>
            </a:extLst>
          </p:cNvPr>
          <p:cNvCxnSpPr>
            <a:cxnSpLocks/>
          </p:cNvCxnSpPr>
          <p:nvPr/>
        </p:nvCxnSpPr>
        <p:spPr>
          <a:xfrm flipV="1">
            <a:off x="5184685" y="2627411"/>
            <a:ext cx="2212806" cy="9698"/>
          </a:xfrm>
          <a:prstGeom prst="line">
            <a:avLst/>
          </a:prstGeom>
          <a:ln w="12700">
            <a:solidFill>
              <a:srgbClr val="C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407A41D-1218-90BA-568A-70B5351AB2B2}"/>
              </a:ext>
            </a:extLst>
          </p:cNvPr>
          <p:cNvCxnSpPr>
            <a:cxnSpLocks/>
          </p:cNvCxnSpPr>
          <p:nvPr/>
        </p:nvCxnSpPr>
        <p:spPr>
          <a:xfrm flipH="1" flipV="1">
            <a:off x="5511500" y="2933661"/>
            <a:ext cx="15998" cy="1423554"/>
          </a:xfrm>
          <a:prstGeom prst="line">
            <a:avLst/>
          </a:prstGeom>
          <a:ln w="12700">
            <a:solidFill>
              <a:srgbClr val="C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itle 1">
            <a:extLst>
              <a:ext uri="{FF2B5EF4-FFF2-40B4-BE49-F238E27FC236}">
                <a16:creationId xmlns:a16="http://schemas.microsoft.com/office/drawing/2014/main" id="{1A6440D7-3412-8279-351F-3AD432EFB6D1}"/>
              </a:ext>
            </a:extLst>
          </p:cNvPr>
          <p:cNvSpPr txBox="1">
            <a:spLocks/>
          </p:cNvSpPr>
          <p:nvPr/>
        </p:nvSpPr>
        <p:spPr>
          <a:xfrm>
            <a:off x="169719" y="4201291"/>
            <a:ext cx="8804562" cy="547225"/>
          </a:xfrm>
          <a:prstGeom prst="rect">
            <a:avLst/>
          </a:prstGeom>
        </p:spPr>
        <p:txBody>
          <a:bodyPr vert="horz" lIns="68580" tIns="34290" rIns="68580" bIns="34290" rtlCol="0" anchor="t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i="0" kern="1200" spc="-12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just"/>
            <a:r>
              <a:rPr lang="en-US" sz="3150" dirty="0"/>
              <a:t>			</a:t>
            </a:r>
            <a:r>
              <a:rPr lang="en-US" sz="1600" dirty="0"/>
              <a:t>GRAPH										PIECES</a:t>
            </a:r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3CD18D60-A586-B110-5196-D52B73477FB9}"/>
              </a:ext>
            </a:extLst>
          </p:cNvPr>
          <p:cNvSpPr/>
          <p:nvPr/>
        </p:nvSpPr>
        <p:spPr>
          <a:xfrm>
            <a:off x="8401180" y="2789682"/>
            <a:ext cx="462713" cy="844161"/>
          </a:xfrm>
          <a:prstGeom prst="leftBrac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vert="vert" rtlCol="0" anchor="ctr"/>
          <a:lstStyle/>
          <a:p>
            <a:pPr algn="ctr"/>
            <a:r>
              <a:rPr lang="en-US" sz="700" dirty="0"/>
              <a:t>Marginal external Cost</a:t>
            </a:r>
          </a:p>
        </p:txBody>
      </p:sp>
    </p:spTree>
    <p:extLst>
      <p:ext uri="{BB962C8B-B14F-4D97-AF65-F5344CB8AC3E}">
        <p14:creationId xmlns:p14="http://schemas.microsoft.com/office/powerpoint/2010/main" val="1087134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74993-0208-2FA7-97F4-6C8F851AB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40" y="205979"/>
            <a:ext cx="8950026" cy="857250"/>
          </a:xfrm>
        </p:spPr>
        <p:txBody>
          <a:bodyPr vert="horz" lIns="68580" tIns="34290" rIns="68580" bIns="34290" rtlCol="0" anchor="t">
            <a:normAutofit/>
          </a:bodyPr>
          <a:lstStyle/>
          <a:p>
            <a:r>
              <a:rPr lang="en-US" sz="3200" dirty="0"/>
              <a:t>Positive Production Externality—Answer Key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7864F44-79D6-3874-9D64-7191282B4867}"/>
              </a:ext>
            </a:extLst>
          </p:cNvPr>
          <p:cNvCxnSpPr/>
          <p:nvPr/>
        </p:nvCxnSpPr>
        <p:spPr>
          <a:xfrm>
            <a:off x="322259" y="4010201"/>
            <a:ext cx="316576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DB4263-7791-1136-34C4-7EE0A57CF403}"/>
              </a:ext>
            </a:extLst>
          </p:cNvPr>
          <p:cNvCxnSpPr>
            <a:cxnSpLocks/>
          </p:cNvCxnSpPr>
          <p:nvPr/>
        </p:nvCxnSpPr>
        <p:spPr>
          <a:xfrm>
            <a:off x="322259" y="1163092"/>
            <a:ext cx="0" cy="284710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1CFC035-1E8B-D370-75F5-FCE2E4FA62D7}"/>
              </a:ext>
            </a:extLst>
          </p:cNvPr>
          <p:cNvSpPr txBox="1"/>
          <p:nvPr/>
        </p:nvSpPr>
        <p:spPr>
          <a:xfrm>
            <a:off x="3565972" y="4039490"/>
            <a:ext cx="7282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Quantity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9A353B-8A10-EE8D-3B86-A47974CE593A}"/>
              </a:ext>
            </a:extLst>
          </p:cNvPr>
          <p:cNvSpPr txBox="1"/>
          <p:nvPr/>
        </p:nvSpPr>
        <p:spPr>
          <a:xfrm>
            <a:off x="100884" y="748212"/>
            <a:ext cx="4956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Price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0B31AB8-BE09-519E-1E7E-E3E4A01057D1}"/>
              </a:ext>
            </a:extLst>
          </p:cNvPr>
          <p:cNvCxnSpPr/>
          <p:nvPr/>
        </p:nvCxnSpPr>
        <p:spPr>
          <a:xfrm>
            <a:off x="647027" y="1338915"/>
            <a:ext cx="2653960" cy="2223654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39EEA85-8B48-7CC4-5AA6-CA43566790C4}"/>
              </a:ext>
            </a:extLst>
          </p:cNvPr>
          <p:cNvCxnSpPr>
            <a:cxnSpLocks/>
          </p:cNvCxnSpPr>
          <p:nvPr/>
        </p:nvCxnSpPr>
        <p:spPr>
          <a:xfrm flipH="1">
            <a:off x="706316" y="1495325"/>
            <a:ext cx="2535382" cy="1981200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09BCA9D-2E22-E349-46CA-E105B90342ED}"/>
              </a:ext>
            </a:extLst>
          </p:cNvPr>
          <p:cNvCxnSpPr/>
          <p:nvPr/>
        </p:nvCxnSpPr>
        <p:spPr>
          <a:xfrm>
            <a:off x="381548" y="2485925"/>
            <a:ext cx="1592458" cy="0"/>
          </a:xfrm>
          <a:prstGeom prst="line">
            <a:avLst/>
          </a:prstGeom>
          <a:ln w="12700">
            <a:solidFill>
              <a:srgbClr val="C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3673A4D-C4AC-1700-5E54-8443ACEE1FCD}"/>
              </a:ext>
            </a:extLst>
          </p:cNvPr>
          <p:cNvCxnSpPr>
            <a:cxnSpLocks/>
          </p:cNvCxnSpPr>
          <p:nvPr/>
        </p:nvCxnSpPr>
        <p:spPr>
          <a:xfrm flipV="1">
            <a:off x="1948440" y="2492305"/>
            <a:ext cx="37857" cy="1547185"/>
          </a:xfrm>
          <a:prstGeom prst="line">
            <a:avLst/>
          </a:prstGeom>
          <a:ln w="12700">
            <a:solidFill>
              <a:srgbClr val="C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532D08D5-A3EB-0E63-453C-31E76FDFB2D4}"/>
              </a:ext>
            </a:extLst>
          </p:cNvPr>
          <p:cNvSpPr txBox="1"/>
          <p:nvPr/>
        </p:nvSpPr>
        <p:spPr>
          <a:xfrm>
            <a:off x="7378" y="2343020"/>
            <a:ext cx="3802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</a:t>
            </a:r>
            <a:r>
              <a:rPr lang="en-US" sz="1400" baseline="-25000" dirty="0"/>
              <a:t>M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6AE96CD-60D9-DDC2-4540-453D97EA9475}"/>
              </a:ext>
            </a:extLst>
          </p:cNvPr>
          <p:cNvSpPr txBox="1"/>
          <p:nvPr/>
        </p:nvSpPr>
        <p:spPr>
          <a:xfrm>
            <a:off x="1755117" y="4009496"/>
            <a:ext cx="4074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Q</a:t>
            </a:r>
            <a:r>
              <a:rPr lang="en-US" sz="1400" baseline="-25000" dirty="0"/>
              <a:t>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2EBEAB-C6D1-E189-CD38-605992CD2E6D}"/>
              </a:ext>
            </a:extLst>
          </p:cNvPr>
          <p:cNvSpPr txBox="1"/>
          <p:nvPr/>
        </p:nvSpPr>
        <p:spPr>
          <a:xfrm>
            <a:off x="3666728" y="1949708"/>
            <a:ext cx="21375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Marginal Social Cost (MSC)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3CB9F8-6102-2E2B-1EC9-0A74FAFB2A80}"/>
              </a:ext>
            </a:extLst>
          </p:cNvPr>
          <p:cNvSpPr txBox="1"/>
          <p:nvPr/>
        </p:nvSpPr>
        <p:spPr>
          <a:xfrm>
            <a:off x="3033131" y="3485877"/>
            <a:ext cx="3234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Demand = Marginal Private Benefit (MPB)</a:t>
            </a: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05C56CAE-1658-20D2-4D9F-EF520AFFF598}"/>
              </a:ext>
            </a:extLst>
          </p:cNvPr>
          <p:cNvSpPr/>
          <p:nvPr/>
        </p:nvSpPr>
        <p:spPr>
          <a:xfrm rot="5400000">
            <a:off x="1865676" y="2600656"/>
            <a:ext cx="817243" cy="576002"/>
          </a:xfrm>
          <a:prstGeom prst="triangle">
            <a:avLst>
              <a:gd name="adj" fmla="val 48932"/>
            </a:avLst>
          </a:prstGeom>
          <a:gradFill>
            <a:gsLst>
              <a:gs pos="0">
                <a:srgbClr val="C00000"/>
              </a:gs>
              <a:gs pos="100000">
                <a:srgbClr val="C0000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>
            <a:noAutofit/>
          </a:bodyPr>
          <a:lstStyle/>
          <a:p>
            <a:pPr algn="ctr"/>
            <a:r>
              <a:rPr lang="en-US" sz="800" dirty="0"/>
              <a:t>DWL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0F3CCB-70A8-F6CC-C751-304CD4F940BA}"/>
              </a:ext>
            </a:extLst>
          </p:cNvPr>
          <p:cNvSpPr txBox="1"/>
          <p:nvPr/>
        </p:nvSpPr>
        <p:spPr>
          <a:xfrm>
            <a:off x="3225070" y="1343460"/>
            <a:ext cx="28959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Supply = Marginal Private Cost (MPC)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596D38-727C-5B94-A417-791C1029A2BD}"/>
              </a:ext>
            </a:extLst>
          </p:cNvPr>
          <p:cNvSpPr txBox="1"/>
          <p:nvPr/>
        </p:nvSpPr>
        <p:spPr>
          <a:xfrm>
            <a:off x="3393165" y="3665940"/>
            <a:ext cx="2346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Marginal Social Benefit (MSB)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C421F8-2E7E-A4AD-5C52-1C63DB834735}"/>
              </a:ext>
            </a:extLst>
          </p:cNvPr>
          <p:cNvSpPr txBox="1"/>
          <p:nvPr/>
        </p:nvSpPr>
        <p:spPr>
          <a:xfrm>
            <a:off x="2407181" y="4023424"/>
            <a:ext cx="359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Q</a:t>
            </a:r>
            <a:r>
              <a:rPr lang="en-US" sz="1400" baseline="-25000" dirty="0"/>
              <a:t>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0D0023-60E4-DEB5-94FD-9D7EA1C98AAE}"/>
              </a:ext>
            </a:extLst>
          </p:cNvPr>
          <p:cNvSpPr txBox="1"/>
          <p:nvPr/>
        </p:nvSpPr>
        <p:spPr>
          <a:xfrm>
            <a:off x="53040" y="2776359"/>
            <a:ext cx="3321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</a:t>
            </a:r>
            <a:r>
              <a:rPr lang="en-US" sz="1400" baseline="-25000" dirty="0"/>
              <a:t>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C0F11D9-5206-52AB-6F79-D72F2CD47789}"/>
              </a:ext>
            </a:extLst>
          </p:cNvPr>
          <p:cNvCxnSpPr>
            <a:cxnSpLocks/>
          </p:cNvCxnSpPr>
          <p:nvPr/>
        </p:nvCxnSpPr>
        <p:spPr>
          <a:xfrm flipV="1">
            <a:off x="1465137" y="2071159"/>
            <a:ext cx="2201591" cy="1674312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163BEE9-AEFC-3496-A298-B94F031096EC}"/>
              </a:ext>
            </a:extLst>
          </p:cNvPr>
          <p:cNvCxnSpPr>
            <a:cxnSpLocks/>
          </p:cNvCxnSpPr>
          <p:nvPr/>
        </p:nvCxnSpPr>
        <p:spPr>
          <a:xfrm>
            <a:off x="340911" y="2907929"/>
            <a:ext cx="2221388" cy="0"/>
          </a:xfrm>
          <a:prstGeom prst="line">
            <a:avLst/>
          </a:prstGeom>
          <a:ln w="12700">
            <a:solidFill>
              <a:srgbClr val="C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407A41D-1218-90BA-568A-70B5351AB2B2}"/>
              </a:ext>
            </a:extLst>
          </p:cNvPr>
          <p:cNvCxnSpPr>
            <a:cxnSpLocks/>
            <a:stCxn id="10" idx="0"/>
            <a:endCxn id="5" idx="0"/>
          </p:cNvCxnSpPr>
          <p:nvPr/>
        </p:nvCxnSpPr>
        <p:spPr>
          <a:xfrm flipH="1" flipV="1">
            <a:off x="2562299" y="2879929"/>
            <a:ext cx="24579" cy="1143495"/>
          </a:xfrm>
          <a:prstGeom prst="line">
            <a:avLst/>
          </a:prstGeom>
          <a:ln w="12700">
            <a:solidFill>
              <a:srgbClr val="C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FD003C7-5B95-55B2-836A-298E16DC5236}"/>
              </a:ext>
            </a:extLst>
          </p:cNvPr>
          <p:cNvSpPr txBox="1"/>
          <p:nvPr/>
        </p:nvSpPr>
        <p:spPr>
          <a:xfrm>
            <a:off x="6392508" y="1283643"/>
            <a:ext cx="281221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TAKEAWAYS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party is helped by production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Private costs are more than what’s incurred by the society MPC &gt; MSC at market equilibrium quantity, Q</a:t>
            </a:r>
            <a:r>
              <a:rPr lang="en-US" baseline="-25000" dirty="0"/>
              <a:t>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Society wants MORE to be exchanged, Q</a:t>
            </a:r>
            <a:r>
              <a:rPr lang="en-US" baseline="-25000" dirty="0"/>
              <a:t>S</a:t>
            </a:r>
            <a:r>
              <a:rPr lang="en-US" dirty="0"/>
              <a:t> &gt; Q</a:t>
            </a:r>
            <a:r>
              <a:rPr lang="en-US" baseline="-25000" dirty="0"/>
              <a:t>M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CC54A410-CE3D-A51E-E4E1-3DF1A30C8303}"/>
              </a:ext>
            </a:extLst>
          </p:cNvPr>
          <p:cNvSpPr/>
          <p:nvPr/>
        </p:nvSpPr>
        <p:spPr>
          <a:xfrm>
            <a:off x="1485727" y="2496726"/>
            <a:ext cx="462713" cy="844161"/>
          </a:xfrm>
          <a:prstGeom prst="leftBrac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vert="vert" rtlCol="0" anchor="ctr"/>
          <a:lstStyle/>
          <a:p>
            <a:pPr algn="ctr"/>
            <a:r>
              <a:rPr lang="en-US" sz="700" dirty="0"/>
              <a:t>Marginal external Cost</a:t>
            </a:r>
          </a:p>
        </p:txBody>
      </p:sp>
    </p:spTree>
    <p:extLst>
      <p:ext uri="{BB962C8B-B14F-4D97-AF65-F5344CB8AC3E}">
        <p14:creationId xmlns:p14="http://schemas.microsoft.com/office/powerpoint/2010/main" val="3278029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B315F-3AEA-C257-8F95-368039D8A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56804"/>
          </a:xfrm>
        </p:spPr>
        <p:txBody>
          <a:bodyPr>
            <a:noAutofit/>
          </a:bodyPr>
          <a:lstStyle/>
          <a:p>
            <a:r>
              <a:rPr lang="en-US" sz="3200" dirty="0"/>
              <a:t>Externality Examples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07010A-8029-D508-3181-FEB2C8A84C0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748506" y="2909465"/>
            <a:ext cx="2423183" cy="15144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2528AF-58B8-8DF3-A0D8-868D2141D1F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748505" y="902960"/>
            <a:ext cx="2333294" cy="1458308"/>
          </a:xfrm>
          <a:prstGeom prst="rect">
            <a:avLst/>
          </a:prstGeom>
        </p:spPr>
      </p:pic>
      <p:pic>
        <p:nvPicPr>
          <p:cNvPr id="8" name="Picture 7" descr="A poster with a red and blue symbol&#10;&#10;Description automatically generated">
            <a:extLst>
              <a:ext uri="{FF2B5EF4-FFF2-40B4-BE49-F238E27FC236}">
                <a16:creationId xmlns:a16="http://schemas.microsoft.com/office/drawing/2014/main" id="{244D14CD-641B-FB19-76DB-4394CEC843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8573" y="817500"/>
            <a:ext cx="1080974" cy="17089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719146B-01A4-E6F3-797C-DF8DDB287BF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063189" y="2909465"/>
            <a:ext cx="2341162" cy="146322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ED50BA2-E84D-703F-16F4-4B83368BE604}"/>
              </a:ext>
            </a:extLst>
          </p:cNvPr>
          <p:cNvSpPr txBox="1"/>
          <p:nvPr/>
        </p:nvSpPr>
        <p:spPr>
          <a:xfrm>
            <a:off x="569555" y="1512292"/>
            <a:ext cx="9348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Example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1BCA5A-93DC-B06C-E024-F5B067CD8A1D}"/>
              </a:ext>
            </a:extLst>
          </p:cNvPr>
          <p:cNvSpPr txBox="1"/>
          <p:nvPr/>
        </p:nvSpPr>
        <p:spPr>
          <a:xfrm>
            <a:off x="569555" y="3560341"/>
            <a:ext cx="9348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Example 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73AAA6-5BD9-BD11-8A40-51AC2B9BBE9F}"/>
              </a:ext>
            </a:extLst>
          </p:cNvPr>
          <p:cNvSpPr txBox="1"/>
          <p:nvPr/>
        </p:nvSpPr>
        <p:spPr>
          <a:xfrm>
            <a:off x="7639637" y="1528346"/>
            <a:ext cx="9348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Example 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C4D1E9-A52F-8CC2-DD71-2139A2C65C90}"/>
              </a:ext>
            </a:extLst>
          </p:cNvPr>
          <p:cNvSpPr txBox="1"/>
          <p:nvPr/>
        </p:nvSpPr>
        <p:spPr>
          <a:xfrm>
            <a:off x="7639637" y="3560340"/>
            <a:ext cx="9348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Example 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43B21A-9369-1CEB-EDAE-FC2342CF83D1}"/>
              </a:ext>
            </a:extLst>
          </p:cNvPr>
          <p:cNvSpPr txBox="1"/>
          <p:nvPr/>
        </p:nvSpPr>
        <p:spPr>
          <a:xfrm>
            <a:off x="4981169" y="4374822"/>
            <a:ext cx="2423182" cy="23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900" dirty="0"/>
              <a:t>© </a:t>
            </a:r>
            <a:r>
              <a:rPr lang="en-US" sz="900" dirty="0" err="1"/>
              <a:t>santypan</a:t>
            </a:r>
            <a:r>
              <a:rPr lang="en-US" sz="900" dirty="0"/>
              <a:t> / iStock / Getty Images Plus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969C6A-7DA1-BE12-1829-5FB8E23D61E7}"/>
              </a:ext>
            </a:extLst>
          </p:cNvPr>
          <p:cNvSpPr txBox="1"/>
          <p:nvPr/>
        </p:nvSpPr>
        <p:spPr>
          <a:xfrm>
            <a:off x="5063189" y="2506610"/>
            <a:ext cx="247790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900" dirty="0">
                <a:hlinkClick r:id="rId6"/>
              </a:rPr>
              <a:t>https://www.loc.gov/pictures/item/98507705/</a:t>
            </a:r>
            <a:endParaRPr lang="en-US" sz="9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19DFE19-0374-66B1-21B4-87DEBF0491A9}"/>
              </a:ext>
            </a:extLst>
          </p:cNvPr>
          <p:cNvSpPr txBox="1"/>
          <p:nvPr/>
        </p:nvSpPr>
        <p:spPr>
          <a:xfrm>
            <a:off x="1658617" y="4423954"/>
            <a:ext cx="2513072" cy="23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900" dirty="0"/>
              <a:t>© </a:t>
            </a:r>
            <a:r>
              <a:rPr lang="en-US" sz="900" dirty="0" err="1"/>
              <a:t>gilaxia</a:t>
            </a:r>
            <a:r>
              <a:rPr lang="en-US" sz="900" dirty="0"/>
              <a:t> / E+ / Getty Images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D03633D-7061-01F7-51D3-34DD6A43C79A}"/>
              </a:ext>
            </a:extLst>
          </p:cNvPr>
          <p:cNvSpPr txBox="1"/>
          <p:nvPr/>
        </p:nvSpPr>
        <p:spPr>
          <a:xfrm>
            <a:off x="1658616" y="2370582"/>
            <a:ext cx="242318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900" dirty="0"/>
              <a:t>© </a:t>
            </a:r>
            <a:r>
              <a:rPr lang="en-US" sz="900" dirty="0" err="1"/>
              <a:t>Gudella</a:t>
            </a:r>
            <a:r>
              <a:rPr lang="en-US" sz="900" dirty="0"/>
              <a:t> / iStock / Thinkstock</a:t>
            </a:r>
          </a:p>
        </p:txBody>
      </p:sp>
    </p:spTree>
    <p:extLst>
      <p:ext uri="{BB962C8B-B14F-4D97-AF65-F5344CB8AC3E}">
        <p14:creationId xmlns:p14="http://schemas.microsoft.com/office/powerpoint/2010/main" val="2600911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74993-0208-2FA7-97F4-6C8F851AB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719" y="92271"/>
            <a:ext cx="8804562" cy="857250"/>
          </a:xfrm>
        </p:spPr>
        <p:txBody>
          <a:bodyPr vert="horz" lIns="68580" tIns="34290" rIns="68580" bIns="34290" rtlCol="0" anchor="t">
            <a:normAutofit/>
          </a:bodyPr>
          <a:lstStyle/>
          <a:p>
            <a:r>
              <a:rPr lang="en-US" sz="3200" dirty="0"/>
              <a:t>Negative Production Externality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7864F44-79D6-3874-9D64-7191282B4867}"/>
              </a:ext>
            </a:extLst>
          </p:cNvPr>
          <p:cNvCxnSpPr/>
          <p:nvPr/>
        </p:nvCxnSpPr>
        <p:spPr>
          <a:xfrm>
            <a:off x="2515722" y="4142714"/>
            <a:ext cx="316576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DB4263-7791-1136-34C4-7EE0A57CF403}"/>
              </a:ext>
            </a:extLst>
          </p:cNvPr>
          <p:cNvCxnSpPr>
            <a:cxnSpLocks/>
          </p:cNvCxnSpPr>
          <p:nvPr/>
        </p:nvCxnSpPr>
        <p:spPr>
          <a:xfrm>
            <a:off x="2515722" y="1295605"/>
            <a:ext cx="0" cy="284710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1CFC035-1E8B-D370-75F5-FCE2E4FA62D7}"/>
              </a:ext>
            </a:extLst>
          </p:cNvPr>
          <p:cNvSpPr txBox="1"/>
          <p:nvPr/>
        </p:nvSpPr>
        <p:spPr>
          <a:xfrm>
            <a:off x="5759435" y="4019603"/>
            <a:ext cx="6399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Quantity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9A353B-8A10-EE8D-3B86-A47974CE593A}"/>
              </a:ext>
            </a:extLst>
          </p:cNvPr>
          <p:cNvSpPr txBox="1"/>
          <p:nvPr/>
        </p:nvSpPr>
        <p:spPr>
          <a:xfrm>
            <a:off x="2294347" y="975066"/>
            <a:ext cx="4427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Price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0B31AB8-BE09-519E-1E7E-E3E4A01057D1}"/>
              </a:ext>
            </a:extLst>
          </p:cNvPr>
          <p:cNvCxnSpPr/>
          <p:nvPr/>
        </p:nvCxnSpPr>
        <p:spPr>
          <a:xfrm>
            <a:off x="2840490" y="1565769"/>
            <a:ext cx="2653960" cy="2223654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39EEA85-8B48-7CC4-5AA6-CA43566790C4}"/>
              </a:ext>
            </a:extLst>
          </p:cNvPr>
          <p:cNvCxnSpPr>
            <a:cxnSpLocks/>
          </p:cNvCxnSpPr>
          <p:nvPr/>
        </p:nvCxnSpPr>
        <p:spPr>
          <a:xfrm flipH="1">
            <a:off x="2899779" y="1722179"/>
            <a:ext cx="2535382" cy="1981200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09BCA9D-2E22-E349-46CA-E105B90342ED}"/>
              </a:ext>
            </a:extLst>
          </p:cNvPr>
          <p:cNvCxnSpPr/>
          <p:nvPr/>
        </p:nvCxnSpPr>
        <p:spPr>
          <a:xfrm>
            <a:off x="2515722" y="2712779"/>
            <a:ext cx="1592458" cy="0"/>
          </a:xfrm>
          <a:prstGeom prst="line">
            <a:avLst/>
          </a:prstGeom>
          <a:ln w="12700">
            <a:solidFill>
              <a:srgbClr val="C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3673A4D-C4AC-1700-5E54-8443ACEE1FCD}"/>
              </a:ext>
            </a:extLst>
          </p:cNvPr>
          <p:cNvCxnSpPr>
            <a:cxnSpLocks/>
          </p:cNvCxnSpPr>
          <p:nvPr/>
        </p:nvCxnSpPr>
        <p:spPr>
          <a:xfrm flipV="1">
            <a:off x="4167470" y="2705548"/>
            <a:ext cx="0" cy="1437165"/>
          </a:xfrm>
          <a:prstGeom prst="line">
            <a:avLst/>
          </a:prstGeom>
          <a:ln w="12700">
            <a:solidFill>
              <a:srgbClr val="C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532D08D5-A3EB-0E63-453C-31E76FDFB2D4}"/>
              </a:ext>
            </a:extLst>
          </p:cNvPr>
          <p:cNvSpPr txBox="1"/>
          <p:nvPr/>
        </p:nvSpPr>
        <p:spPr>
          <a:xfrm>
            <a:off x="2131509" y="2581517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$8</a:t>
            </a:r>
            <a:endParaRPr lang="en-US" sz="1200" baseline="-250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6AE96CD-60D9-DDC2-4540-453D97EA9475}"/>
              </a:ext>
            </a:extLst>
          </p:cNvPr>
          <p:cNvSpPr txBox="1"/>
          <p:nvPr/>
        </p:nvSpPr>
        <p:spPr>
          <a:xfrm>
            <a:off x="4011818" y="4240671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600</a:t>
            </a:r>
            <a:endParaRPr lang="en-US" sz="1200" baseline="-25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2EBEAB-C6D1-E189-CD38-605992CD2E6D}"/>
              </a:ext>
            </a:extLst>
          </p:cNvPr>
          <p:cNvSpPr txBox="1"/>
          <p:nvPr/>
        </p:nvSpPr>
        <p:spPr>
          <a:xfrm>
            <a:off x="5237197" y="1040513"/>
            <a:ext cx="21375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Marginal Social Cost (MSC)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3CB9F8-6102-2E2B-1EC9-0A74FAFB2A80}"/>
              </a:ext>
            </a:extLst>
          </p:cNvPr>
          <p:cNvSpPr txBox="1"/>
          <p:nvPr/>
        </p:nvSpPr>
        <p:spPr>
          <a:xfrm>
            <a:off x="5494450" y="3549490"/>
            <a:ext cx="3234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Demand = Marginal Private Benefit (MPB)</a:t>
            </a: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05C56CAE-1658-20D2-4D9F-EF520AFFF598}"/>
              </a:ext>
            </a:extLst>
          </p:cNvPr>
          <p:cNvSpPr/>
          <p:nvPr/>
        </p:nvSpPr>
        <p:spPr>
          <a:xfrm rot="16200000">
            <a:off x="3540388" y="2023394"/>
            <a:ext cx="817243" cy="576002"/>
          </a:xfrm>
          <a:prstGeom prst="triangle">
            <a:avLst>
              <a:gd name="adj" fmla="val 48932"/>
            </a:avLst>
          </a:prstGeom>
          <a:gradFill>
            <a:gsLst>
              <a:gs pos="0">
                <a:srgbClr val="C00000"/>
              </a:gs>
              <a:gs pos="100000">
                <a:srgbClr val="C0000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>
            <a:noAutofit/>
          </a:bodyPr>
          <a:lstStyle/>
          <a:p>
            <a:pPr algn="ctr"/>
            <a:r>
              <a:rPr lang="en-US" sz="800" dirty="0"/>
              <a:t>DWL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0F3CCB-70A8-F6CC-C751-304CD4F940BA}"/>
              </a:ext>
            </a:extLst>
          </p:cNvPr>
          <p:cNvSpPr txBox="1"/>
          <p:nvPr/>
        </p:nvSpPr>
        <p:spPr>
          <a:xfrm>
            <a:off x="5375872" y="1594997"/>
            <a:ext cx="28959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Supply = Marginal Private Cost (MPC)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596D38-727C-5B94-A417-791C1029A2BD}"/>
              </a:ext>
            </a:extLst>
          </p:cNvPr>
          <p:cNvSpPr txBox="1"/>
          <p:nvPr/>
        </p:nvSpPr>
        <p:spPr>
          <a:xfrm>
            <a:off x="5494450" y="3757332"/>
            <a:ext cx="2346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Marginal Social Benefit (MSB)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C421F8-2E7E-A4AD-5C52-1C63DB834735}"/>
              </a:ext>
            </a:extLst>
          </p:cNvPr>
          <p:cNvSpPr txBox="1"/>
          <p:nvPr/>
        </p:nvSpPr>
        <p:spPr>
          <a:xfrm>
            <a:off x="3445664" y="4251647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500</a:t>
            </a:r>
            <a:endParaRPr lang="en-US" sz="1200" baseline="-25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0D0023-60E4-DEB5-94FD-9D7EA1C98AAE}"/>
              </a:ext>
            </a:extLst>
          </p:cNvPr>
          <p:cNvSpPr txBox="1"/>
          <p:nvPr/>
        </p:nvSpPr>
        <p:spPr>
          <a:xfrm>
            <a:off x="2090231" y="2136739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$10</a:t>
            </a:r>
            <a:endParaRPr lang="en-US" sz="1200" baseline="-250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C0F11D9-5206-52AB-6F79-D72F2CD47789}"/>
              </a:ext>
            </a:extLst>
          </p:cNvPr>
          <p:cNvCxnSpPr>
            <a:cxnSpLocks/>
          </p:cNvCxnSpPr>
          <p:nvPr/>
        </p:nvCxnSpPr>
        <p:spPr>
          <a:xfrm flipH="1">
            <a:off x="2652152" y="1146521"/>
            <a:ext cx="2535382" cy="1981200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163BEE9-AEFC-3496-A298-B94F031096EC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2515722" y="2311395"/>
            <a:ext cx="1145287" cy="8729"/>
          </a:xfrm>
          <a:prstGeom prst="line">
            <a:avLst/>
          </a:prstGeom>
          <a:ln w="12700">
            <a:solidFill>
              <a:srgbClr val="C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407A41D-1218-90BA-568A-70B5351AB2B2}"/>
              </a:ext>
            </a:extLst>
          </p:cNvPr>
          <p:cNvCxnSpPr>
            <a:cxnSpLocks/>
          </p:cNvCxnSpPr>
          <p:nvPr/>
        </p:nvCxnSpPr>
        <p:spPr>
          <a:xfrm flipV="1">
            <a:off x="3711808" y="2312910"/>
            <a:ext cx="0" cy="1822546"/>
          </a:xfrm>
          <a:prstGeom prst="line">
            <a:avLst/>
          </a:prstGeom>
          <a:ln w="12700">
            <a:solidFill>
              <a:srgbClr val="C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344B537-4474-F479-8A6B-11587EBEF9A4}"/>
              </a:ext>
            </a:extLst>
          </p:cNvPr>
          <p:cNvSpPr txBox="1"/>
          <p:nvPr/>
        </p:nvSpPr>
        <p:spPr>
          <a:xfrm>
            <a:off x="2090231" y="1770909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$12</a:t>
            </a:r>
            <a:endParaRPr lang="en-US" sz="1200" baseline="-2500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59C5445-03F8-72C7-5859-882B56FFA62E}"/>
              </a:ext>
            </a:extLst>
          </p:cNvPr>
          <p:cNvCxnSpPr>
            <a:cxnSpLocks/>
          </p:cNvCxnSpPr>
          <p:nvPr/>
        </p:nvCxnSpPr>
        <p:spPr>
          <a:xfrm>
            <a:off x="2515722" y="1919673"/>
            <a:ext cx="1582882" cy="0"/>
          </a:xfrm>
          <a:prstGeom prst="line">
            <a:avLst/>
          </a:prstGeom>
          <a:ln w="12700">
            <a:solidFill>
              <a:srgbClr val="C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7315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74993-0208-2FA7-97F4-6C8F851AB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8647" y="202394"/>
            <a:ext cx="8950026" cy="857250"/>
          </a:xfrm>
        </p:spPr>
        <p:txBody>
          <a:bodyPr vert="horz" lIns="68580" tIns="34290" rIns="68580" bIns="34290" rtlCol="0" anchor="t">
            <a:normAutofit/>
          </a:bodyPr>
          <a:lstStyle/>
          <a:p>
            <a:r>
              <a:rPr lang="en-US" sz="3200" dirty="0"/>
              <a:t>Positive Production Externality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7864F44-79D6-3874-9D64-7191282B4867}"/>
              </a:ext>
            </a:extLst>
          </p:cNvPr>
          <p:cNvCxnSpPr/>
          <p:nvPr/>
        </p:nvCxnSpPr>
        <p:spPr>
          <a:xfrm>
            <a:off x="2490496" y="4164089"/>
            <a:ext cx="316576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DB4263-7791-1136-34C4-7EE0A57CF403}"/>
              </a:ext>
            </a:extLst>
          </p:cNvPr>
          <p:cNvCxnSpPr>
            <a:cxnSpLocks/>
          </p:cNvCxnSpPr>
          <p:nvPr/>
        </p:nvCxnSpPr>
        <p:spPr>
          <a:xfrm>
            <a:off x="2490496" y="1316980"/>
            <a:ext cx="0" cy="284710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1CFC035-1E8B-D370-75F5-FCE2E4FA62D7}"/>
              </a:ext>
            </a:extLst>
          </p:cNvPr>
          <p:cNvSpPr txBox="1"/>
          <p:nvPr/>
        </p:nvSpPr>
        <p:spPr>
          <a:xfrm>
            <a:off x="5734209" y="4193378"/>
            <a:ext cx="7282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Quantity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9A353B-8A10-EE8D-3B86-A47974CE593A}"/>
              </a:ext>
            </a:extLst>
          </p:cNvPr>
          <p:cNvSpPr txBox="1"/>
          <p:nvPr/>
        </p:nvSpPr>
        <p:spPr>
          <a:xfrm>
            <a:off x="2269121" y="902100"/>
            <a:ext cx="4956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Price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0B31AB8-BE09-519E-1E7E-E3E4A01057D1}"/>
              </a:ext>
            </a:extLst>
          </p:cNvPr>
          <p:cNvCxnSpPr/>
          <p:nvPr/>
        </p:nvCxnSpPr>
        <p:spPr>
          <a:xfrm>
            <a:off x="2815264" y="1492803"/>
            <a:ext cx="2653960" cy="2223654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39EEA85-8B48-7CC4-5AA6-CA43566790C4}"/>
              </a:ext>
            </a:extLst>
          </p:cNvPr>
          <p:cNvCxnSpPr>
            <a:cxnSpLocks/>
          </p:cNvCxnSpPr>
          <p:nvPr/>
        </p:nvCxnSpPr>
        <p:spPr>
          <a:xfrm flipH="1">
            <a:off x="2874553" y="1649213"/>
            <a:ext cx="2535382" cy="1981200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09BCA9D-2E22-E349-46CA-E105B90342ED}"/>
              </a:ext>
            </a:extLst>
          </p:cNvPr>
          <p:cNvCxnSpPr/>
          <p:nvPr/>
        </p:nvCxnSpPr>
        <p:spPr>
          <a:xfrm>
            <a:off x="2549785" y="2639813"/>
            <a:ext cx="1592458" cy="0"/>
          </a:xfrm>
          <a:prstGeom prst="line">
            <a:avLst/>
          </a:prstGeom>
          <a:ln w="12700">
            <a:solidFill>
              <a:srgbClr val="C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3673A4D-C4AC-1700-5E54-8443ACEE1FCD}"/>
              </a:ext>
            </a:extLst>
          </p:cNvPr>
          <p:cNvCxnSpPr>
            <a:cxnSpLocks/>
            <a:endCxn id="5" idx="2"/>
          </p:cNvCxnSpPr>
          <p:nvPr/>
        </p:nvCxnSpPr>
        <p:spPr>
          <a:xfrm flipH="1" flipV="1">
            <a:off x="4142244" y="2633925"/>
            <a:ext cx="30621" cy="1515691"/>
          </a:xfrm>
          <a:prstGeom prst="line">
            <a:avLst/>
          </a:prstGeom>
          <a:ln w="12700">
            <a:solidFill>
              <a:srgbClr val="C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532D08D5-A3EB-0E63-453C-31E76FDFB2D4}"/>
              </a:ext>
            </a:extLst>
          </p:cNvPr>
          <p:cNvSpPr txBox="1"/>
          <p:nvPr/>
        </p:nvSpPr>
        <p:spPr>
          <a:xfrm>
            <a:off x="1957151" y="2485924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$400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6AE96CD-60D9-DDC2-4540-453D97EA9475}"/>
              </a:ext>
            </a:extLst>
          </p:cNvPr>
          <p:cNvSpPr txBox="1"/>
          <p:nvPr/>
        </p:nvSpPr>
        <p:spPr>
          <a:xfrm>
            <a:off x="3799040" y="4209323"/>
            <a:ext cx="6864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10,000</a:t>
            </a:r>
            <a:endParaRPr lang="en-US" sz="1400" baseline="-25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2EBEAB-C6D1-E189-CD38-605992CD2E6D}"/>
              </a:ext>
            </a:extLst>
          </p:cNvPr>
          <p:cNvSpPr txBox="1"/>
          <p:nvPr/>
        </p:nvSpPr>
        <p:spPr>
          <a:xfrm>
            <a:off x="6013188" y="2204130"/>
            <a:ext cx="21375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Marginal Social Cost (MSC)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3CB9F8-6102-2E2B-1EC9-0A74FAFB2A80}"/>
              </a:ext>
            </a:extLst>
          </p:cNvPr>
          <p:cNvSpPr txBox="1"/>
          <p:nvPr/>
        </p:nvSpPr>
        <p:spPr>
          <a:xfrm>
            <a:off x="5561402" y="3631801"/>
            <a:ext cx="3234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Demand = Marginal Private Benefit (MPB)</a:t>
            </a: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05C56CAE-1658-20D2-4D9F-EF520AFFF598}"/>
              </a:ext>
            </a:extLst>
          </p:cNvPr>
          <p:cNvSpPr/>
          <p:nvPr/>
        </p:nvSpPr>
        <p:spPr>
          <a:xfrm rot="5400000">
            <a:off x="3950509" y="2825659"/>
            <a:ext cx="1127414" cy="743945"/>
          </a:xfrm>
          <a:prstGeom prst="triangle">
            <a:avLst>
              <a:gd name="adj" fmla="val 48932"/>
            </a:avLst>
          </a:prstGeom>
          <a:gradFill>
            <a:gsLst>
              <a:gs pos="0">
                <a:srgbClr val="C00000"/>
              </a:gs>
              <a:gs pos="100000">
                <a:srgbClr val="C0000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>
            <a:noAutofit/>
          </a:bodyPr>
          <a:lstStyle/>
          <a:p>
            <a:pPr algn="ctr"/>
            <a:r>
              <a:rPr lang="en-US" sz="800" dirty="0"/>
              <a:t>DWL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0F3CCB-70A8-F6CC-C751-304CD4F940BA}"/>
              </a:ext>
            </a:extLst>
          </p:cNvPr>
          <p:cNvSpPr txBox="1"/>
          <p:nvPr/>
        </p:nvSpPr>
        <p:spPr>
          <a:xfrm>
            <a:off x="5393307" y="1497348"/>
            <a:ext cx="28959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Supply = Marginal Private Cost (MPC)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596D38-727C-5B94-A417-791C1029A2BD}"/>
              </a:ext>
            </a:extLst>
          </p:cNvPr>
          <p:cNvSpPr txBox="1"/>
          <p:nvPr/>
        </p:nvSpPr>
        <p:spPr>
          <a:xfrm>
            <a:off x="5561402" y="3819828"/>
            <a:ext cx="2346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Marginal Social Benefit (MSB)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C421F8-2E7E-A4AD-5C52-1C63DB834735}"/>
              </a:ext>
            </a:extLst>
          </p:cNvPr>
          <p:cNvSpPr txBox="1"/>
          <p:nvPr/>
        </p:nvSpPr>
        <p:spPr>
          <a:xfrm>
            <a:off x="4615979" y="4196487"/>
            <a:ext cx="6864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15,000</a:t>
            </a:r>
            <a:endParaRPr lang="en-US" sz="1400" baseline="-25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0D0023-60E4-DEB5-94FD-9D7EA1C98AAE}"/>
              </a:ext>
            </a:extLst>
          </p:cNvPr>
          <p:cNvSpPr txBox="1"/>
          <p:nvPr/>
        </p:nvSpPr>
        <p:spPr>
          <a:xfrm>
            <a:off x="1974512" y="3077177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$250</a:t>
            </a:r>
            <a:endParaRPr lang="en-US" sz="1400" baseline="-250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C0F11D9-5206-52AB-6F79-D72F2CD47789}"/>
              </a:ext>
            </a:extLst>
          </p:cNvPr>
          <p:cNvCxnSpPr>
            <a:cxnSpLocks/>
          </p:cNvCxnSpPr>
          <p:nvPr/>
        </p:nvCxnSpPr>
        <p:spPr>
          <a:xfrm flipV="1">
            <a:off x="3811597" y="2355995"/>
            <a:ext cx="2201591" cy="1674312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163BEE9-AEFC-3496-A298-B94F031096EC}"/>
              </a:ext>
            </a:extLst>
          </p:cNvPr>
          <p:cNvCxnSpPr>
            <a:cxnSpLocks/>
            <a:endCxn id="5" idx="3"/>
          </p:cNvCxnSpPr>
          <p:nvPr/>
        </p:nvCxnSpPr>
        <p:spPr>
          <a:xfrm flipV="1">
            <a:off x="2533727" y="3185591"/>
            <a:ext cx="1608517" cy="9190"/>
          </a:xfrm>
          <a:prstGeom prst="line">
            <a:avLst/>
          </a:prstGeom>
          <a:ln w="12700">
            <a:solidFill>
              <a:srgbClr val="C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407A41D-1218-90BA-568A-70B5351AB2B2}"/>
              </a:ext>
            </a:extLst>
          </p:cNvPr>
          <p:cNvCxnSpPr>
            <a:cxnSpLocks/>
          </p:cNvCxnSpPr>
          <p:nvPr/>
        </p:nvCxnSpPr>
        <p:spPr>
          <a:xfrm flipH="1" flipV="1">
            <a:off x="4886482" y="3184615"/>
            <a:ext cx="17028" cy="1007211"/>
          </a:xfrm>
          <a:prstGeom prst="line">
            <a:avLst/>
          </a:prstGeom>
          <a:ln w="12700">
            <a:solidFill>
              <a:srgbClr val="C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94D016A-15A6-EB06-B788-7B385EBD8985}"/>
              </a:ext>
            </a:extLst>
          </p:cNvPr>
          <p:cNvCxnSpPr>
            <a:cxnSpLocks/>
          </p:cNvCxnSpPr>
          <p:nvPr/>
        </p:nvCxnSpPr>
        <p:spPr>
          <a:xfrm flipV="1">
            <a:off x="2524663" y="3746823"/>
            <a:ext cx="1620807" cy="24680"/>
          </a:xfrm>
          <a:prstGeom prst="line">
            <a:avLst/>
          </a:prstGeom>
          <a:ln w="12700">
            <a:solidFill>
              <a:srgbClr val="C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2AEFE081-EA14-762C-E779-7A3C3DA72254}"/>
              </a:ext>
            </a:extLst>
          </p:cNvPr>
          <p:cNvSpPr txBox="1"/>
          <p:nvPr/>
        </p:nvSpPr>
        <p:spPr>
          <a:xfrm>
            <a:off x="1974512" y="3641106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$100</a:t>
            </a:r>
            <a:endParaRPr lang="en-US" sz="1400" baseline="-25000" dirty="0"/>
          </a:p>
        </p:txBody>
      </p:sp>
    </p:spTree>
    <p:extLst>
      <p:ext uri="{BB962C8B-B14F-4D97-AF65-F5344CB8AC3E}">
        <p14:creationId xmlns:p14="http://schemas.microsoft.com/office/powerpoint/2010/main" val="3585731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74993-0208-2FA7-97F4-6C8F851AB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68580" tIns="34290" rIns="68580" bIns="34290" rtlCol="0" anchor="t">
            <a:normAutofit/>
          </a:bodyPr>
          <a:lstStyle/>
          <a:p>
            <a:r>
              <a:rPr lang="en-US" sz="3200" dirty="0"/>
              <a:t>Supply &amp; Demand Graph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7864F44-79D6-3874-9D64-7191282B4867}"/>
              </a:ext>
            </a:extLst>
          </p:cNvPr>
          <p:cNvCxnSpPr/>
          <p:nvPr/>
        </p:nvCxnSpPr>
        <p:spPr>
          <a:xfrm>
            <a:off x="2920252" y="4135581"/>
            <a:ext cx="316576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DB4263-7791-1136-34C4-7EE0A57CF403}"/>
              </a:ext>
            </a:extLst>
          </p:cNvPr>
          <p:cNvCxnSpPr>
            <a:cxnSpLocks/>
          </p:cNvCxnSpPr>
          <p:nvPr/>
        </p:nvCxnSpPr>
        <p:spPr>
          <a:xfrm>
            <a:off x="2920252" y="1288472"/>
            <a:ext cx="0" cy="284710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1CFC035-1E8B-D370-75F5-FCE2E4FA62D7}"/>
              </a:ext>
            </a:extLst>
          </p:cNvPr>
          <p:cNvSpPr txBox="1"/>
          <p:nvPr/>
        </p:nvSpPr>
        <p:spPr>
          <a:xfrm>
            <a:off x="6163965" y="4012470"/>
            <a:ext cx="6399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Quantity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9A353B-8A10-EE8D-3B86-A47974CE593A}"/>
              </a:ext>
            </a:extLst>
          </p:cNvPr>
          <p:cNvSpPr txBox="1"/>
          <p:nvPr/>
        </p:nvSpPr>
        <p:spPr>
          <a:xfrm>
            <a:off x="2698877" y="967933"/>
            <a:ext cx="4427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Price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0B31AB8-BE09-519E-1E7E-E3E4A01057D1}"/>
              </a:ext>
            </a:extLst>
          </p:cNvPr>
          <p:cNvCxnSpPr/>
          <p:nvPr/>
        </p:nvCxnSpPr>
        <p:spPr>
          <a:xfrm>
            <a:off x="3245020" y="1558636"/>
            <a:ext cx="2653960" cy="2223654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39EEA85-8B48-7CC4-5AA6-CA43566790C4}"/>
              </a:ext>
            </a:extLst>
          </p:cNvPr>
          <p:cNvCxnSpPr>
            <a:cxnSpLocks/>
          </p:cNvCxnSpPr>
          <p:nvPr/>
        </p:nvCxnSpPr>
        <p:spPr>
          <a:xfrm flipH="1">
            <a:off x="3304309" y="1715046"/>
            <a:ext cx="2535382" cy="1981200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2D68BF31-8F00-AC77-12C6-0EF4DED9B0BB}"/>
              </a:ext>
            </a:extLst>
          </p:cNvPr>
          <p:cNvSpPr txBox="1"/>
          <p:nvPr/>
        </p:nvSpPr>
        <p:spPr>
          <a:xfrm>
            <a:off x="5942590" y="1468825"/>
            <a:ext cx="673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Supply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6F67C14-B623-8CC6-2762-12CC4B2E97F0}"/>
              </a:ext>
            </a:extLst>
          </p:cNvPr>
          <p:cNvSpPr txBox="1"/>
          <p:nvPr/>
        </p:nvSpPr>
        <p:spPr>
          <a:xfrm>
            <a:off x="5898980" y="3628401"/>
            <a:ext cx="8034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Demand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09BCA9D-2E22-E349-46CA-E105B90342ED}"/>
              </a:ext>
            </a:extLst>
          </p:cNvPr>
          <p:cNvCxnSpPr/>
          <p:nvPr/>
        </p:nvCxnSpPr>
        <p:spPr>
          <a:xfrm>
            <a:off x="2979542" y="2670463"/>
            <a:ext cx="1592458" cy="0"/>
          </a:xfrm>
          <a:prstGeom prst="line">
            <a:avLst/>
          </a:prstGeom>
          <a:ln w="12700">
            <a:solidFill>
              <a:srgbClr val="C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3673A4D-C4AC-1700-5E54-8443ACEE1FCD}"/>
              </a:ext>
            </a:extLst>
          </p:cNvPr>
          <p:cNvCxnSpPr>
            <a:cxnSpLocks/>
          </p:cNvCxnSpPr>
          <p:nvPr/>
        </p:nvCxnSpPr>
        <p:spPr>
          <a:xfrm flipV="1">
            <a:off x="4596653" y="2712026"/>
            <a:ext cx="0" cy="1437165"/>
          </a:xfrm>
          <a:prstGeom prst="line">
            <a:avLst/>
          </a:prstGeom>
          <a:ln w="12700">
            <a:solidFill>
              <a:srgbClr val="C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532D08D5-A3EB-0E63-453C-31E76FDFB2D4}"/>
              </a:ext>
            </a:extLst>
          </p:cNvPr>
          <p:cNvSpPr txBox="1"/>
          <p:nvPr/>
        </p:nvSpPr>
        <p:spPr>
          <a:xfrm>
            <a:off x="2537550" y="2567145"/>
            <a:ext cx="2375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P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6AE96CD-60D9-DDC2-4540-453D97EA9475}"/>
              </a:ext>
            </a:extLst>
          </p:cNvPr>
          <p:cNvSpPr txBox="1"/>
          <p:nvPr/>
        </p:nvSpPr>
        <p:spPr>
          <a:xfrm>
            <a:off x="4456230" y="4240872"/>
            <a:ext cx="2535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1195568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74993-0208-2FA7-97F4-6C8F851AB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68580" tIns="34290" rIns="68580" bIns="34290" rtlCol="0" anchor="t">
            <a:normAutofit/>
          </a:bodyPr>
          <a:lstStyle/>
          <a:p>
            <a:r>
              <a:rPr lang="en-US" sz="3200" dirty="0"/>
              <a:t>Marginal Benefits &amp; Costs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7864F44-79D6-3874-9D64-7191282B4867}"/>
              </a:ext>
            </a:extLst>
          </p:cNvPr>
          <p:cNvCxnSpPr/>
          <p:nvPr/>
        </p:nvCxnSpPr>
        <p:spPr>
          <a:xfrm>
            <a:off x="1757759" y="4154267"/>
            <a:ext cx="316576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DB4263-7791-1136-34C4-7EE0A57CF403}"/>
              </a:ext>
            </a:extLst>
          </p:cNvPr>
          <p:cNvCxnSpPr>
            <a:cxnSpLocks/>
          </p:cNvCxnSpPr>
          <p:nvPr/>
        </p:nvCxnSpPr>
        <p:spPr>
          <a:xfrm>
            <a:off x="1757759" y="1307158"/>
            <a:ext cx="0" cy="284710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1CFC035-1E8B-D370-75F5-FCE2E4FA62D7}"/>
              </a:ext>
            </a:extLst>
          </p:cNvPr>
          <p:cNvSpPr txBox="1"/>
          <p:nvPr/>
        </p:nvSpPr>
        <p:spPr>
          <a:xfrm>
            <a:off x="5001472" y="4031156"/>
            <a:ext cx="6399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Quantity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9A353B-8A10-EE8D-3B86-A47974CE593A}"/>
              </a:ext>
            </a:extLst>
          </p:cNvPr>
          <p:cNvSpPr txBox="1"/>
          <p:nvPr/>
        </p:nvSpPr>
        <p:spPr>
          <a:xfrm>
            <a:off x="1536384" y="986619"/>
            <a:ext cx="4427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Price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0B31AB8-BE09-519E-1E7E-E3E4A01057D1}"/>
              </a:ext>
            </a:extLst>
          </p:cNvPr>
          <p:cNvCxnSpPr/>
          <p:nvPr/>
        </p:nvCxnSpPr>
        <p:spPr>
          <a:xfrm>
            <a:off x="2082527" y="1577322"/>
            <a:ext cx="2653960" cy="2223654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39EEA85-8B48-7CC4-5AA6-CA43566790C4}"/>
              </a:ext>
            </a:extLst>
          </p:cNvPr>
          <p:cNvCxnSpPr>
            <a:cxnSpLocks/>
          </p:cNvCxnSpPr>
          <p:nvPr/>
        </p:nvCxnSpPr>
        <p:spPr>
          <a:xfrm flipH="1">
            <a:off x="2141816" y="1733732"/>
            <a:ext cx="2535382" cy="1981200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2D68BF31-8F00-AC77-12C6-0EF4DED9B0BB}"/>
              </a:ext>
            </a:extLst>
          </p:cNvPr>
          <p:cNvSpPr txBox="1"/>
          <p:nvPr/>
        </p:nvSpPr>
        <p:spPr>
          <a:xfrm>
            <a:off x="4780097" y="1487511"/>
            <a:ext cx="673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Supply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6F67C14-B623-8CC6-2762-12CC4B2E97F0}"/>
              </a:ext>
            </a:extLst>
          </p:cNvPr>
          <p:cNvSpPr txBox="1"/>
          <p:nvPr/>
        </p:nvSpPr>
        <p:spPr>
          <a:xfrm>
            <a:off x="4736487" y="3647087"/>
            <a:ext cx="8034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Demand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09BCA9D-2E22-E349-46CA-E105B90342ED}"/>
              </a:ext>
            </a:extLst>
          </p:cNvPr>
          <p:cNvCxnSpPr/>
          <p:nvPr/>
        </p:nvCxnSpPr>
        <p:spPr>
          <a:xfrm>
            <a:off x="1817049" y="2689149"/>
            <a:ext cx="1592458" cy="0"/>
          </a:xfrm>
          <a:prstGeom prst="line">
            <a:avLst/>
          </a:prstGeom>
          <a:ln w="12700">
            <a:solidFill>
              <a:srgbClr val="C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3673A4D-C4AC-1700-5E54-8443ACEE1FCD}"/>
              </a:ext>
            </a:extLst>
          </p:cNvPr>
          <p:cNvCxnSpPr>
            <a:cxnSpLocks/>
          </p:cNvCxnSpPr>
          <p:nvPr/>
        </p:nvCxnSpPr>
        <p:spPr>
          <a:xfrm flipV="1">
            <a:off x="3434160" y="2730712"/>
            <a:ext cx="0" cy="1437165"/>
          </a:xfrm>
          <a:prstGeom prst="line">
            <a:avLst/>
          </a:prstGeom>
          <a:ln w="12700">
            <a:solidFill>
              <a:srgbClr val="C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532D08D5-A3EB-0E63-453C-31E76FDFB2D4}"/>
              </a:ext>
            </a:extLst>
          </p:cNvPr>
          <p:cNvSpPr txBox="1"/>
          <p:nvPr/>
        </p:nvSpPr>
        <p:spPr>
          <a:xfrm>
            <a:off x="1375057" y="2585831"/>
            <a:ext cx="2375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P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6AE96CD-60D9-DDC2-4540-453D97EA9475}"/>
              </a:ext>
            </a:extLst>
          </p:cNvPr>
          <p:cNvSpPr txBox="1"/>
          <p:nvPr/>
        </p:nvSpPr>
        <p:spPr>
          <a:xfrm>
            <a:off x="3293737" y="4259558"/>
            <a:ext cx="2535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Q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2EBEAB-C6D1-E189-CD38-605992CD2E6D}"/>
              </a:ext>
            </a:extLst>
          </p:cNvPr>
          <p:cNvSpPr txBox="1"/>
          <p:nvPr/>
        </p:nvSpPr>
        <p:spPr>
          <a:xfrm>
            <a:off x="5321431" y="1379789"/>
            <a:ext cx="23669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= Marginal Private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/>
              <a:t>Cost (MPC)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3CB9F8-6102-2E2B-1EC9-0A74FAFB2A80}"/>
              </a:ext>
            </a:extLst>
          </p:cNvPr>
          <p:cNvSpPr txBox="1"/>
          <p:nvPr/>
        </p:nvSpPr>
        <p:spPr>
          <a:xfrm>
            <a:off x="5397631" y="3539365"/>
            <a:ext cx="25757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= Marginal Private Benefit (MPB)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D63990-F395-9F95-B5B9-D57E779E5B0B}"/>
              </a:ext>
            </a:extLst>
          </p:cNvPr>
          <p:cNvSpPr txBox="1"/>
          <p:nvPr/>
        </p:nvSpPr>
        <p:spPr>
          <a:xfrm>
            <a:off x="5325061" y="1680310"/>
            <a:ext cx="2653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= Marginal Social Cost (MSC) 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46A7B0-6922-F9D1-8E76-78A2005FB4BE}"/>
              </a:ext>
            </a:extLst>
          </p:cNvPr>
          <p:cNvSpPr txBox="1"/>
          <p:nvPr/>
        </p:nvSpPr>
        <p:spPr>
          <a:xfrm>
            <a:off x="5397634" y="3792129"/>
            <a:ext cx="2653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= Marginal Social Benefit (MSB)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047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74993-0208-2FA7-97F4-6C8F851AB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45" y="205979"/>
            <a:ext cx="8804562" cy="857250"/>
          </a:xfrm>
        </p:spPr>
        <p:txBody>
          <a:bodyPr vert="horz" lIns="68580" tIns="34290" rIns="68580" bIns="34290" rtlCol="0" anchor="t">
            <a:normAutofit/>
          </a:bodyPr>
          <a:lstStyle/>
          <a:p>
            <a:r>
              <a:rPr lang="en-US" sz="3200" dirty="0"/>
              <a:t>Negative Production Externality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7864F44-79D6-3874-9D64-7191282B4867}"/>
              </a:ext>
            </a:extLst>
          </p:cNvPr>
          <p:cNvCxnSpPr/>
          <p:nvPr/>
        </p:nvCxnSpPr>
        <p:spPr>
          <a:xfrm>
            <a:off x="564713" y="3915860"/>
            <a:ext cx="316576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DB4263-7791-1136-34C4-7EE0A57CF403}"/>
              </a:ext>
            </a:extLst>
          </p:cNvPr>
          <p:cNvCxnSpPr>
            <a:cxnSpLocks/>
          </p:cNvCxnSpPr>
          <p:nvPr/>
        </p:nvCxnSpPr>
        <p:spPr>
          <a:xfrm>
            <a:off x="564713" y="1068751"/>
            <a:ext cx="0" cy="284710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1CFC035-1E8B-D370-75F5-FCE2E4FA62D7}"/>
              </a:ext>
            </a:extLst>
          </p:cNvPr>
          <p:cNvSpPr txBox="1"/>
          <p:nvPr/>
        </p:nvSpPr>
        <p:spPr>
          <a:xfrm>
            <a:off x="3808426" y="3792749"/>
            <a:ext cx="6399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Quantity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9A353B-8A10-EE8D-3B86-A47974CE593A}"/>
              </a:ext>
            </a:extLst>
          </p:cNvPr>
          <p:cNvSpPr txBox="1"/>
          <p:nvPr/>
        </p:nvSpPr>
        <p:spPr>
          <a:xfrm>
            <a:off x="343338" y="748212"/>
            <a:ext cx="4427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Price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0B31AB8-BE09-519E-1E7E-E3E4A01057D1}"/>
              </a:ext>
            </a:extLst>
          </p:cNvPr>
          <p:cNvCxnSpPr/>
          <p:nvPr/>
        </p:nvCxnSpPr>
        <p:spPr>
          <a:xfrm>
            <a:off x="889481" y="1338915"/>
            <a:ext cx="2653960" cy="2223654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39EEA85-8B48-7CC4-5AA6-CA43566790C4}"/>
              </a:ext>
            </a:extLst>
          </p:cNvPr>
          <p:cNvCxnSpPr>
            <a:cxnSpLocks/>
          </p:cNvCxnSpPr>
          <p:nvPr/>
        </p:nvCxnSpPr>
        <p:spPr>
          <a:xfrm flipH="1">
            <a:off x="948770" y="1495325"/>
            <a:ext cx="2535382" cy="1981200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09BCA9D-2E22-E349-46CA-E105B90342ED}"/>
              </a:ext>
            </a:extLst>
          </p:cNvPr>
          <p:cNvCxnSpPr/>
          <p:nvPr/>
        </p:nvCxnSpPr>
        <p:spPr>
          <a:xfrm>
            <a:off x="5599246" y="2435375"/>
            <a:ext cx="1592458" cy="0"/>
          </a:xfrm>
          <a:prstGeom prst="line">
            <a:avLst/>
          </a:prstGeom>
          <a:ln w="12700">
            <a:solidFill>
              <a:srgbClr val="C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3673A4D-C4AC-1700-5E54-8443ACEE1FCD}"/>
              </a:ext>
            </a:extLst>
          </p:cNvPr>
          <p:cNvCxnSpPr>
            <a:cxnSpLocks/>
          </p:cNvCxnSpPr>
          <p:nvPr/>
        </p:nvCxnSpPr>
        <p:spPr>
          <a:xfrm flipV="1">
            <a:off x="8061782" y="3164221"/>
            <a:ext cx="0" cy="1437165"/>
          </a:xfrm>
          <a:prstGeom prst="line">
            <a:avLst/>
          </a:prstGeom>
          <a:ln w="12700">
            <a:solidFill>
              <a:srgbClr val="C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532D08D5-A3EB-0E63-453C-31E76FDFB2D4}"/>
              </a:ext>
            </a:extLst>
          </p:cNvPr>
          <p:cNvSpPr txBox="1"/>
          <p:nvPr/>
        </p:nvSpPr>
        <p:spPr>
          <a:xfrm>
            <a:off x="8423635" y="3675876"/>
            <a:ext cx="29527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P</a:t>
            </a:r>
            <a:r>
              <a:rPr lang="en-US" sz="800" baseline="-25000" dirty="0"/>
              <a:t>M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6AE96CD-60D9-DDC2-4540-453D97EA9475}"/>
              </a:ext>
            </a:extLst>
          </p:cNvPr>
          <p:cNvSpPr txBox="1"/>
          <p:nvPr/>
        </p:nvSpPr>
        <p:spPr>
          <a:xfrm>
            <a:off x="8423635" y="3915860"/>
            <a:ext cx="31130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Q</a:t>
            </a:r>
            <a:r>
              <a:rPr lang="en-US" sz="800" baseline="-25000" dirty="0"/>
              <a:t>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2EBEAB-C6D1-E189-CD38-605992CD2E6D}"/>
              </a:ext>
            </a:extLst>
          </p:cNvPr>
          <p:cNvSpPr txBox="1"/>
          <p:nvPr/>
        </p:nvSpPr>
        <p:spPr>
          <a:xfrm>
            <a:off x="6031334" y="1645294"/>
            <a:ext cx="21375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Marginal Social Cost (MSC)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3CB9F8-6102-2E2B-1EC9-0A74FAFB2A80}"/>
              </a:ext>
            </a:extLst>
          </p:cNvPr>
          <p:cNvSpPr txBox="1"/>
          <p:nvPr/>
        </p:nvSpPr>
        <p:spPr>
          <a:xfrm>
            <a:off x="5344747" y="859506"/>
            <a:ext cx="3234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Demand = Marginal Private Benefit (MPB)</a:t>
            </a: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05C56CAE-1658-20D2-4D9F-EF520AFFF598}"/>
              </a:ext>
            </a:extLst>
          </p:cNvPr>
          <p:cNvSpPr/>
          <p:nvPr/>
        </p:nvSpPr>
        <p:spPr>
          <a:xfrm rot="16200000">
            <a:off x="8115020" y="2150935"/>
            <a:ext cx="817243" cy="576002"/>
          </a:xfrm>
          <a:prstGeom prst="triangle">
            <a:avLst>
              <a:gd name="adj" fmla="val 48932"/>
            </a:avLst>
          </a:prstGeom>
          <a:gradFill>
            <a:gsLst>
              <a:gs pos="0">
                <a:srgbClr val="C00000"/>
              </a:gs>
              <a:gs pos="100000">
                <a:srgbClr val="C0000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>
            <a:noAutofit/>
          </a:bodyPr>
          <a:lstStyle/>
          <a:p>
            <a:pPr algn="ctr"/>
            <a:r>
              <a:rPr lang="en-US" sz="800" dirty="0"/>
              <a:t>DWL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0F3CCB-70A8-F6CC-C751-304CD4F940BA}"/>
              </a:ext>
            </a:extLst>
          </p:cNvPr>
          <p:cNvSpPr txBox="1"/>
          <p:nvPr/>
        </p:nvSpPr>
        <p:spPr>
          <a:xfrm>
            <a:off x="5552271" y="1359864"/>
            <a:ext cx="28959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Supply = Marginal Private Cost (MPC)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596D38-727C-5B94-A417-791C1029A2BD}"/>
              </a:ext>
            </a:extLst>
          </p:cNvPr>
          <p:cNvSpPr txBox="1"/>
          <p:nvPr/>
        </p:nvSpPr>
        <p:spPr>
          <a:xfrm>
            <a:off x="5908236" y="1108933"/>
            <a:ext cx="2346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Marginal Social Benefit (MSB)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C421F8-2E7E-A4AD-5C52-1C63DB834735}"/>
              </a:ext>
            </a:extLst>
          </p:cNvPr>
          <p:cNvSpPr txBox="1"/>
          <p:nvPr/>
        </p:nvSpPr>
        <p:spPr>
          <a:xfrm>
            <a:off x="8137979" y="3936767"/>
            <a:ext cx="28565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Q</a:t>
            </a:r>
            <a:r>
              <a:rPr lang="en-US" sz="800" baseline="-25000" dirty="0"/>
              <a:t>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0D0023-60E4-DEB5-94FD-9D7EA1C98AAE}"/>
              </a:ext>
            </a:extLst>
          </p:cNvPr>
          <p:cNvSpPr txBox="1"/>
          <p:nvPr/>
        </p:nvSpPr>
        <p:spPr>
          <a:xfrm>
            <a:off x="8132988" y="3677583"/>
            <a:ext cx="26962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P</a:t>
            </a:r>
            <a:r>
              <a:rPr lang="en-US" sz="800" baseline="-25000" dirty="0"/>
              <a:t>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C0F11D9-5206-52AB-6F79-D72F2CD47789}"/>
              </a:ext>
            </a:extLst>
          </p:cNvPr>
          <p:cNvCxnSpPr>
            <a:cxnSpLocks/>
          </p:cNvCxnSpPr>
          <p:nvPr/>
        </p:nvCxnSpPr>
        <p:spPr>
          <a:xfrm flipH="1">
            <a:off x="5732419" y="2057770"/>
            <a:ext cx="2535382" cy="1981200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163BEE9-AEFC-3496-A298-B94F031096EC}"/>
              </a:ext>
            </a:extLst>
          </p:cNvPr>
          <p:cNvCxnSpPr>
            <a:cxnSpLocks/>
          </p:cNvCxnSpPr>
          <p:nvPr/>
        </p:nvCxnSpPr>
        <p:spPr>
          <a:xfrm>
            <a:off x="6130738" y="2647304"/>
            <a:ext cx="1145287" cy="8729"/>
          </a:xfrm>
          <a:prstGeom prst="line">
            <a:avLst/>
          </a:prstGeom>
          <a:ln w="12700">
            <a:solidFill>
              <a:srgbClr val="C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407A41D-1218-90BA-568A-70B5351AB2B2}"/>
              </a:ext>
            </a:extLst>
          </p:cNvPr>
          <p:cNvCxnSpPr>
            <a:cxnSpLocks/>
          </p:cNvCxnSpPr>
          <p:nvPr/>
        </p:nvCxnSpPr>
        <p:spPr>
          <a:xfrm flipV="1">
            <a:off x="5720709" y="2216424"/>
            <a:ext cx="0" cy="1822546"/>
          </a:xfrm>
          <a:prstGeom prst="line">
            <a:avLst/>
          </a:prstGeom>
          <a:ln w="12700">
            <a:solidFill>
              <a:srgbClr val="C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itle 1">
            <a:extLst>
              <a:ext uri="{FF2B5EF4-FFF2-40B4-BE49-F238E27FC236}">
                <a16:creationId xmlns:a16="http://schemas.microsoft.com/office/drawing/2014/main" id="{1A6440D7-3412-8279-351F-3AD432EFB6D1}"/>
              </a:ext>
            </a:extLst>
          </p:cNvPr>
          <p:cNvSpPr txBox="1">
            <a:spLocks/>
          </p:cNvSpPr>
          <p:nvPr/>
        </p:nvSpPr>
        <p:spPr>
          <a:xfrm>
            <a:off x="169719" y="4201291"/>
            <a:ext cx="8804562" cy="547225"/>
          </a:xfrm>
          <a:prstGeom prst="rect">
            <a:avLst/>
          </a:prstGeom>
        </p:spPr>
        <p:txBody>
          <a:bodyPr vert="horz" lIns="68580" tIns="34290" rIns="68580" bIns="34290" rtlCol="0" anchor="t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i="0" kern="1200" spc="-12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just"/>
            <a:r>
              <a:rPr lang="en-US" sz="3150" dirty="0"/>
              <a:t>		</a:t>
            </a:r>
            <a:r>
              <a:rPr lang="en-US" sz="3150"/>
              <a:t>	</a:t>
            </a:r>
            <a:r>
              <a:rPr lang="en-US" sz="1600"/>
              <a:t>GRAPH										PIECES</a:t>
            </a:r>
            <a:endParaRPr lang="en-US" sz="1600" dirty="0"/>
          </a:p>
        </p:txBody>
      </p:sp>
      <p:sp>
        <p:nvSpPr>
          <p:cNvPr id="20" name="Left Brace 19">
            <a:extLst>
              <a:ext uri="{FF2B5EF4-FFF2-40B4-BE49-F238E27FC236}">
                <a16:creationId xmlns:a16="http://schemas.microsoft.com/office/drawing/2014/main" id="{19231F5E-DB01-7ABC-257D-5AE9905DF674}"/>
              </a:ext>
            </a:extLst>
          </p:cNvPr>
          <p:cNvSpPr/>
          <p:nvPr/>
        </p:nvSpPr>
        <p:spPr>
          <a:xfrm rot="10800000">
            <a:off x="7124135" y="3370668"/>
            <a:ext cx="462713" cy="844161"/>
          </a:xfrm>
          <a:prstGeom prst="leftBrac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vert="vert" rtlCol="0" anchor="ctr"/>
          <a:lstStyle/>
          <a:p>
            <a:pPr algn="ctr"/>
            <a:r>
              <a:rPr lang="en-US" sz="700" dirty="0"/>
              <a:t>Marginal external cost</a:t>
            </a:r>
          </a:p>
        </p:txBody>
      </p:sp>
    </p:spTree>
    <p:extLst>
      <p:ext uri="{BB962C8B-B14F-4D97-AF65-F5344CB8AC3E}">
        <p14:creationId xmlns:p14="http://schemas.microsoft.com/office/powerpoint/2010/main" val="1130893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74993-0208-2FA7-97F4-6C8F851AB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45" y="205979"/>
            <a:ext cx="8804562" cy="857250"/>
          </a:xfrm>
        </p:spPr>
        <p:txBody>
          <a:bodyPr vert="horz" lIns="68580" tIns="34290" rIns="68580" bIns="34290" rtlCol="0" anchor="t">
            <a:normAutofit/>
          </a:bodyPr>
          <a:lstStyle/>
          <a:p>
            <a:r>
              <a:rPr lang="en-US" sz="3200" dirty="0"/>
              <a:t>Negative Production Externality—Answer Key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7864F44-79D6-3874-9D64-7191282B4867}"/>
              </a:ext>
            </a:extLst>
          </p:cNvPr>
          <p:cNvCxnSpPr/>
          <p:nvPr/>
        </p:nvCxnSpPr>
        <p:spPr>
          <a:xfrm>
            <a:off x="564713" y="3915860"/>
            <a:ext cx="316576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DB4263-7791-1136-34C4-7EE0A57CF403}"/>
              </a:ext>
            </a:extLst>
          </p:cNvPr>
          <p:cNvCxnSpPr>
            <a:cxnSpLocks/>
          </p:cNvCxnSpPr>
          <p:nvPr/>
        </p:nvCxnSpPr>
        <p:spPr>
          <a:xfrm>
            <a:off x="564713" y="1068751"/>
            <a:ext cx="0" cy="284710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1CFC035-1E8B-D370-75F5-FCE2E4FA62D7}"/>
              </a:ext>
            </a:extLst>
          </p:cNvPr>
          <p:cNvSpPr txBox="1"/>
          <p:nvPr/>
        </p:nvSpPr>
        <p:spPr>
          <a:xfrm>
            <a:off x="3808426" y="3792749"/>
            <a:ext cx="6399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Quantity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9A353B-8A10-EE8D-3B86-A47974CE593A}"/>
              </a:ext>
            </a:extLst>
          </p:cNvPr>
          <p:cNvSpPr txBox="1"/>
          <p:nvPr/>
        </p:nvSpPr>
        <p:spPr>
          <a:xfrm>
            <a:off x="343338" y="748212"/>
            <a:ext cx="4427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Price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0B31AB8-BE09-519E-1E7E-E3E4A01057D1}"/>
              </a:ext>
            </a:extLst>
          </p:cNvPr>
          <p:cNvCxnSpPr/>
          <p:nvPr/>
        </p:nvCxnSpPr>
        <p:spPr>
          <a:xfrm>
            <a:off x="889481" y="1338915"/>
            <a:ext cx="2653960" cy="2223654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39EEA85-8B48-7CC4-5AA6-CA43566790C4}"/>
              </a:ext>
            </a:extLst>
          </p:cNvPr>
          <p:cNvCxnSpPr>
            <a:cxnSpLocks/>
          </p:cNvCxnSpPr>
          <p:nvPr/>
        </p:nvCxnSpPr>
        <p:spPr>
          <a:xfrm flipH="1">
            <a:off x="948770" y="1495325"/>
            <a:ext cx="2535382" cy="1981200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09BCA9D-2E22-E349-46CA-E105B90342ED}"/>
              </a:ext>
            </a:extLst>
          </p:cNvPr>
          <p:cNvCxnSpPr/>
          <p:nvPr/>
        </p:nvCxnSpPr>
        <p:spPr>
          <a:xfrm>
            <a:off x="564713" y="2485925"/>
            <a:ext cx="1592458" cy="0"/>
          </a:xfrm>
          <a:prstGeom prst="line">
            <a:avLst/>
          </a:prstGeom>
          <a:ln w="12700">
            <a:solidFill>
              <a:srgbClr val="C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3673A4D-C4AC-1700-5E54-8443ACEE1FCD}"/>
              </a:ext>
            </a:extLst>
          </p:cNvPr>
          <p:cNvCxnSpPr>
            <a:cxnSpLocks/>
          </p:cNvCxnSpPr>
          <p:nvPr/>
        </p:nvCxnSpPr>
        <p:spPr>
          <a:xfrm flipV="1">
            <a:off x="2216461" y="2478694"/>
            <a:ext cx="0" cy="1437165"/>
          </a:xfrm>
          <a:prstGeom prst="line">
            <a:avLst/>
          </a:prstGeom>
          <a:ln w="12700">
            <a:solidFill>
              <a:srgbClr val="C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532D08D5-A3EB-0E63-453C-31E76FDFB2D4}"/>
              </a:ext>
            </a:extLst>
          </p:cNvPr>
          <p:cNvSpPr txBox="1"/>
          <p:nvPr/>
        </p:nvSpPr>
        <p:spPr>
          <a:xfrm>
            <a:off x="195701" y="2393271"/>
            <a:ext cx="3529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</a:t>
            </a:r>
            <a:r>
              <a:rPr lang="en-US" sz="1200" baseline="-25000" dirty="0"/>
              <a:t>M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6AE96CD-60D9-DDC2-4540-453D97EA9475}"/>
              </a:ext>
            </a:extLst>
          </p:cNvPr>
          <p:cNvSpPr txBox="1"/>
          <p:nvPr/>
        </p:nvSpPr>
        <p:spPr>
          <a:xfrm>
            <a:off x="2060809" y="4013817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Q</a:t>
            </a:r>
            <a:r>
              <a:rPr lang="en-US" sz="1200" baseline="-25000" dirty="0"/>
              <a:t>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2EBEAB-C6D1-E189-CD38-605992CD2E6D}"/>
              </a:ext>
            </a:extLst>
          </p:cNvPr>
          <p:cNvSpPr txBox="1"/>
          <p:nvPr/>
        </p:nvSpPr>
        <p:spPr>
          <a:xfrm>
            <a:off x="3286188" y="813659"/>
            <a:ext cx="21375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Marginal Social Cost (MSC)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3CB9F8-6102-2E2B-1EC9-0A74FAFB2A80}"/>
              </a:ext>
            </a:extLst>
          </p:cNvPr>
          <p:cNvSpPr txBox="1"/>
          <p:nvPr/>
        </p:nvSpPr>
        <p:spPr>
          <a:xfrm>
            <a:off x="3416026" y="3322636"/>
            <a:ext cx="3234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Demand = Marginal Private Benefit (MPB)</a:t>
            </a: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05C56CAE-1658-20D2-4D9F-EF520AFFF598}"/>
              </a:ext>
            </a:extLst>
          </p:cNvPr>
          <p:cNvSpPr/>
          <p:nvPr/>
        </p:nvSpPr>
        <p:spPr>
          <a:xfrm rot="16200000">
            <a:off x="1589379" y="1796540"/>
            <a:ext cx="817243" cy="576002"/>
          </a:xfrm>
          <a:prstGeom prst="triangle">
            <a:avLst>
              <a:gd name="adj" fmla="val 48932"/>
            </a:avLst>
          </a:prstGeom>
          <a:gradFill>
            <a:gsLst>
              <a:gs pos="0">
                <a:srgbClr val="C00000"/>
              </a:gs>
              <a:gs pos="100000">
                <a:srgbClr val="C0000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>
            <a:noAutofit/>
          </a:bodyPr>
          <a:lstStyle/>
          <a:p>
            <a:pPr algn="ctr"/>
            <a:r>
              <a:rPr lang="en-US" sz="800" dirty="0"/>
              <a:t>DWL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0F3CCB-70A8-F6CC-C751-304CD4F940BA}"/>
              </a:ext>
            </a:extLst>
          </p:cNvPr>
          <p:cNvSpPr txBox="1"/>
          <p:nvPr/>
        </p:nvSpPr>
        <p:spPr>
          <a:xfrm>
            <a:off x="3424863" y="1368143"/>
            <a:ext cx="28959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Supply = Marginal Private Cost (MPC)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596D38-727C-5B94-A417-791C1029A2BD}"/>
              </a:ext>
            </a:extLst>
          </p:cNvPr>
          <p:cNvSpPr txBox="1"/>
          <p:nvPr/>
        </p:nvSpPr>
        <p:spPr>
          <a:xfrm>
            <a:off x="3543441" y="3530478"/>
            <a:ext cx="2346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Marginal Social Benefit (MSB)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C421F8-2E7E-A4AD-5C52-1C63DB834735}"/>
              </a:ext>
            </a:extLst>
          </p:cNvPr>
          <p:cNvSpPr txBox="1"/>
          <p:nvPr/>
        </p:nvSpPr>
        <p:spPr>
          <a:xfrm>
            <a:off x="1494655" y="4024793"/>
            <a:ext cx="335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Q</a:t>
            </a:r>
            <a:r>
              <a:rPr lang="en-US" sz="1200" baseline="-25000" dirty="0"/>
              <a:t>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0D0023-60E4-DEB5-94FD-9D7EA1C98AAE}"/>
              </a:ext>
            </a:extLst>
          </p:cNvPr>
          <p:cNvSpPr txBox="1"/>
          <p:nvPr/>
        </p:nvSpPr>
        <p:spPr>
          <a:xfrm>
            <a:off x="200918" y="1902774"/>
            <a:ext cx="3113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</a:t>
            </a:r>
            <a:r>
              <a:rPr lang="en-US" sz="1200" baseline="-25000" dirty="0"/>
              <a:t>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C0F11D9-5206-52AB-6F79-D72F2CD47789}"/>
              </a:ext>
            </a:extLst>
          </p:cNvPr>
          <p:cNvCxnSpPr>
            <a:cxnSpLocks/>
          </p:cNvCxnSpPr>
          <p:nvPr/>
        </p:nvCxnSpPr>
        <p:spPr>
          <a:xfrm flipH="1">
            <a:off x="701143" y="919667"/>
            <a:ext cx="2535382" cy="1981200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163BEE9-AEFC-3496-A298-B94F031096EC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564713" y="2084541"/>
            <a:ext cx="1145287" cy="8729"/>
          </a:xfrm>
          <a:prstGeom prst="line">
            <a:avLst/>
          </a:prstGeom>
          <a:ln w="12700">
            <a:solidFill>
              <a:srgbClr val="C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407A41D-1218-90BA-568A-70B5351AB2B2}"/>
              </a:ext>
            </a:extLst>
          </p:cNvPr>
          <p:cNvCxnSpPr>
            <a:cxnSpLocks/>
          </p:cNvCxnSpPr>
          <p:nvPr/>
        </p:nvCxnSpPr>
        <p:spPr>
          <a:xfrm flipV="1">
            <a:off x="1710000" y="2093313"/>
            <a:ext cx="0" cy="1822546"/>
          </a:xfrm>
          <a:prstGeom prst="line">
            <a:avLst/>
          </a:prstGeom>
          <a:ln w="12700">
            <a:solidFill>
              <a:srgbClr val="C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5F0777A-24EF-FD6F-5E20-9A7472A6CBD5}"/>
              </a:ext>
            </a:extLst>
          </p:cNvPr>
          <p:cNvSpPr txBox="1"/>
          <p:nvPr/>
        </p:nvSpPr>
        <p:spPr>
          <a:xfrm>
            <a:off x="6331789" y="716195"/>
            <a:ext cx="281221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TAKEAWAYS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Third party is hurt by production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Private costs are less than what’s incurred by the society</a:t>
            </a:r>
            <a:endParaRPr lang="en-US" strike="sngStrik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MPC &lt; MSC at market equilibrium quantity, Q</a:t>
            </a:r>
            <a:r>
              <a:rPr lang="en-US" baseline="-25000" dirty="0"/>
              <a:t>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Society wants LESS quantity to be exchanged, Q</a:t>
            </a:r>
            <a:r>
              <a:rPr lang="en-US" baseline="-25000" dirty="0"/>
              <a:t>S</a:t>
            </a:r>
            <a:r>
              <a:rPr lang="en-US" dirty="0"/>
              <a:t> &lt; Q</a:t>
            </a:r>
            <a:r>
              <a:rPr lang="en-US" baseline="-25000" dirty="0"/>
              <a:t>M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2" name="Left Brace 21">
            <a:extLst>
              <a:ext uri="{FF2B5EF4-FFF2-40B4-BE49-F238E27FC236}">
                <a16:creationId xmlns:a16="http://schemas.microsoft.com/office/drawing/2014/main" id="{9C144C86-C17B-4370-117E-E26CBB6FC824}"/>
              </a:ext>
            </a:extLst>
          </p:cNvPr>
          <p:cNvSpPr/>
          <p:nvPr/>
        </p:nvSpPr>
        <p:spPr>
          <a:xfrm rot="10800000">
            <a:off x="2290598" y="1684254"/>
            <a:ext cx="462713" cy="844161"/>
          </a:xfrm>
          <a:prstGeom prst="leftBrace">
            <a:avLst>
              <a:gd name="adj1" fmla="val 8333"/>
              <a:gd name="adj2" fmla="val 49140"/>
            </a:avLst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vert="vert" rtlCol="0" anchor="ctr"/>
          <a:lstStyle/>
          <a:p>
            <a:pPr algn="ctr"/>
            <a:r>
              <a:rPr lang="en-US" sz="700" dirty="0"/>
              <a:t>Marginal external cost</a:t>
            </a:r>
          </a:p>
        </p:txBody>
      </p:sp>
    </p:spTree>
    <p:extLst>
      <p:ext uri="{BB962C8B-B14F-4D97-AF65-F5344CB8AC3E}">
        <p14:creationId xmlns:p14="http://schemas.microsoft.com/office/powerpoint/2010/main" val="644503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74993-0208-2FA7-97F4-6C8F851AB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44" y="205979"/>
            <a:ext cx="8894615" cy="857250"/>
          </a:xfrm>
        </p:spPr>
        <p:txBody>
          <a:bodyPr vert="horz" lIns="68580" tIns="34290" rIns="68580" bIns="34290" rtlCol="0" anchor="t">
            <a:normAutofit/>
          </a:bodyPr>
          <a:lstStyle/>
          <a:p>
            <a:r>
              <a:rPr lang="en-US" sz="3200" dirty="0"/>
              <a:t>Negative Consumption Externality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7864F44-79D6-3874-9D64-7191282B4867}"/>
              </a:ext>
            </a:extLst>
          </p:cNvPr>
          <p:cNvCxnSpPr/>
          <p:nvPr/>
        </p:nvCxnSpPr>
        <p:spPr>
          <a:xfrm>
            <a:off x="564713" y="3915860"/>
            <a:ext cx="316576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DB4263-7791-1136-34C4-7EE0A57CF403}"/>
              </a:ext>
            </a:extLst>
          </p:cNvPr>
          <p:cNvCxnSpPr>
            <a:cxnSpLocks/>
          </p:cNvCxnSpPr>
          <p:nvPr/>
        </p:nvCxnSpPr>
        <p:spPr>
          <a:xfrm>
            <a:off x="564713" y="1068751"/>
            <a:ext cx="0" cy="284710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1CFC035-1E8B-D370-75F5-FCE2E4FA62D7}"/>
              </a:ext>
            </a:extLst>
          </p:cNvPr>
          <p:cNvSpPr txBox="1"/>
          <p:nvPr/>
        </p:nvSpPr>
        <p:spPr>
          <a:xfrm>
            <a:off x="3808426" y="3792749"/>
            <a:ext cx="6399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Quantity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9A353B-8A10-EE8D-3B86-A47974CE593A}"/>
              </a:ext>
            </a:extLst>
          </p:cNvPr>
          <p:cNvSpPr txBox="1"/>
          <p:nvPr/>
        </p:nvSpPr>
        <p:spPr>
          <a:xfrm>
            <a:off x="343338" y="748212"/>
            <a:ext cx="4427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Price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0B31AB8-BE09-519E-1E7E-E3E4A01057D1}"/>
              </a:ext>
            </a:extLst>
          </p:cNvPr>
          <p:cNvCxnSpPr/>
          <p:nvPr/>
        </p:nvCxnSpPr>
        <p:spPr>
          <a:xfrm>
            <a:off x="889481" y="1338915"/>
            <a:ext cx="2653960" cy="2223654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39EEA85-8B48-7CC4-5AA6-CA43566790C4}"/>
              </a:ext>
            </a:extLst>
          </p:cNvPr>
          <p:cNvCxnSpPr>
            <a:cxnSpLocks/>
          </p:cNvCxnSpPr>
          <p:nvPr/>
        </p:nvCxnSpPr>
        <p:spPr>
          <a:xfrm flipH="1">
            <a:off x="948770" y="1495325"/>
            <a:ext cx="2535382" cy="1981200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09BCA9D-2E22-E349-46CA-E105B90342ED}"/>
              </a:ext>
            </a:extLst>
          </p:cNvPr>
          <p:cNvCxnSpPr/>
          <p:nvPr/>
        </p:nvCxnSpPr>
        <p:spPr>
          <a:xfrm>
            <a:off x="5599246" y="2435375"/>
            <a:ext cx="1592458" cy="0"/>
          </a:xfrm>
          <a:prstGeom prst="line">
            <a:avLst/>
          </a:prstGeom>
          <a:ln w="12700">
            <a:solidFill>
              <a:srgbClr val="C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3673A4D-C4AC-1700-5E54-8443ACEE1FCD}"/>
              </a:ext>
            </a:extLst>
          </p:cNvPr>
          <p:cNvCxnSpPr>
            <a:cxnSpLocks/>
          </p:cNvCxnSpPr>
          <p:nvPr/>
        </p:nvCxnSpPr>
        <p:spPr>
          <a:xfrm flipV="1">
            <a:off x="8061782" y="3164221"/>
            <a:ext cx="0" cy="1437165"/>
          </a:xfrm>
          <a:prstGeom prst="line">
            <a:avLst/>
          </a:prstGeom>
          <a:ln w="12700">
            <a:solidFill>
              <a:srgbClr val="C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532D08D5-A3EB-0E63-453C-31E76FDFB2D4}"/>
              </a:ext>
            </a:extLst>
          </p:cNvPr>
          <p:cNvSpPr txBox="1"/>
          <p:nvPr/>
        </p:nvSpPr>
        <p:spPr>
          <a:xfrm>
            <a:off x="8423635" y="3675876"/>
            <a:ext cx="29527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P</a:t>
            </a:r>
            <a:r>
              <a:rPr lang="en-US" sz="800" baseline="-25000" dirty="0"/>
              <a:t>M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6AE96CD-60D9-DDC2-4540-453D97EA9475}"/>
              </a:ext>
            </a:extLst>
          </p:cNvPr>
          <p:cNvSpPr txBox="1"/>
          <p:nvPr/>
        </p:nvSpPr>
        <p:spPr>
          <a:xfrm>
            <a:off x="8423635" y="3915860"/>
            <a:ext cx="31130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Q</a:t>
            </a:r>
            <a:r>
              <a:rPr lang="en-US" sz="800" baseline="-25000" dirty="0"/>
              <a:t>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2EBEAB-C6D1-E189-CD38-605992CD2E6D}"/>
              </a:ext>
            </a:extLst>
          </p:cNvPr>
          <p:cNvSpPr txBox="1"/>
          <p:nvPr/>
        </p:nvSpPr>
        <p:spPr>
          <a:xfrm>
            <a:off x="6522273" y="1440023"/>
            <a:ext cx="21375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Marginal Social Cost (MSC)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3CB9F8-6102-2E2B-1EC9-0A74FAFB2A80}"/>
              </a:ext>
            </a:extLst>
          </p:cNvPr>
          <p:cNvSpPr txBox="1"/>
          <p:nvPr/>
        </p:nvSpPr>
        <p:spPr>
          <a:xfrm>
            <a:off x="5856378" y="871322"/>
            <a:ext cx="3234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Demand = Marginal Private Benefit (MPB)</a:t>
            </a: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05C56CAE-1658-20D2-4D9F-EF520AFFF598}"/>
              </a:ext>
            </a:extLst>
          </p:cNvPr>
          <p:cNvSpPr/>
          <p:nvPr/>
        </p:nvSpPr>
        <p:spPr>
          <a:xfrm rot="16200000">
            <a:off x="6942330" y="2776654"/>
            <a:ext cx="817243" cy="576002"/>
          </a:xfrm>
          <a:prstGeom prst="triangle">
            <a:avLst>
              <a:gd name="adj" fmla="val 48932"/>
            </a:avLst>
          </a:prstGeom>
          <a:gradFill>
            <a:gsLst>
              <a:gs pos="0">
                <a:srgbClr val="C00000"/>
              </a:gs>
              <a:gs pos="100000">
                <a:srgbClr val="C0000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>
            <a:noAutofit/>
          </a:bodyPr>
          <a:lstStyle/>
          <a:p>
            <a:pPr algn="ctr"/>
            <a:r>
              <a:rPr lang="en-US" sz="800" dirty="0"/>
              <a:t>DWL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0F3CCB-70A8-F6CC-C751-304CD4F940BA}"/>
              </a:ext>
            </a:extLst>
          </p:cNvPr>
          <p:cNvSpPr txBox="1"/>
          <p:nvPr/>
        </p:nvSpPr>
        <p:spPr>
          <a:xfrm>
            <a:off x="5975755" y="1154593"/>
            <a:ext cx="28959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Supply = Marginal Private Cost (MPC)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596D38-727C-5B94-A417-791C1029A2BD}"/>
              </a:ext>
            </a:extLst>
          </p:cNvPr>
          <p:cNvSpPr txBox="1"/>
          <p:nvPr/>
        </p:nvSpPr>
        <p:spPr>
          <a:xfrm>
            <a:off x="6417885" y="1746848"/>
            <a:ext cx="2346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Marginal Social Benefit (MSB)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C421F8-2E7E-A4AD-5C52-1C63DB834735}"/>
              </a:ext>
            </a:extLst>
          </p:cNvPr>
          <p:cNvSpPr txBox="1"/>
          <p:nvPr/>
        </p:nvSpPr>
        <p:spPr>
          <a:xfrm>
            <a:off x="8137979" y="3936767"/>
            <a:ext cx="28565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Q</a:t>
            </a:r>
            <a:r>
              <a:rPr lang="en-US" sz="800" baseline="-25000" dirty="0"/>
              <a:t>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0D0023-60E4-DEB5-94FD-9D7EA1C98AAE}"/>
              </a:ext>
            </a:extLst>
          </p:cNvPr>
          <p:cNvSpPr txBox="1"/>
          <p:nvPr/>
        </p:nvSpPr>
        <p:spPr>
          <a:xfrm>
            <a:off x="8132988" y="3677583"/>
            <a:ext cx="26962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P</a:t>
            </a:r>
            <a:r>
              <a:rPr lang="en-US" sz="800" baseline="-25000" dirty="0"/>
              <a:t>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C0F11D9-5206-52AB-6F79-D72F2CD47789}"/>
              </a:ext>
            </a:extLst>
          </p:cNvPr>
          <p:cNvCxnSpPr>
            <a:cxnSpLocks/>
          </p:cNvCxnSpPr>
          <p:nvPr/>
        </p:nvCxnSpPr>
        <p:spPr>
          <a:xfrm>
            <a:off x="5573892" y="2618136"/>
            <a:ext cx="2207584" cy="1888866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163BEE9-AEFC-3496-A298-B94F031096EC}"/>
              </a:ext>
            </a:extLst>
          </p:cNvPr>
          <p:cNvCxnSpPr>
            <a:cxnSpLocks/>
          </p:cNvCxnSpPr>
          <p:nvPr/>
        </p:nvCxnSpPr>
        <p:spPr>
          <a:xfrm>
            <a:off x="6130738" y="2647304"/>
            <a:ext cx="1145287" cy="8729"/>
          </a:xfrm>
          <a:prstGeom prst="line">
            <a:avLst/>
          </a:prstGeom>
          <a:ln w="12700">
            <a:solidFill>
              <a:srgbClr val="C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407A41D-1218-90BA-568A-70B5351AB2B2}"/>
              </a:ext>
            </a:extLst>
          </p:cNvPr>
          <p:cNvCxnSpPr>
            <a:cxnSpLocks/>
          </p:cNvCxnSpPr>
          <p:nvPr/>
        </p:nvCxnSpPr>
        <p:spPr>
          <a:xfrm flipV="1">
            <a:off x="7857672" y="2093313"/>
            <a:ext cx="0" cy="1822546"/>
          </a:xfrm>
          <a:prstGeom prst="line">
            <a:avLst/>
          </a:prstGeom>
          <a:ln w="12700">
            <a:solidFill>
              <a:srgbClr val="C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itle 1">
            <a:extLst>
              <a:ext uri="{FF2B5EF4-FFF2-40B4-BE49-F238E27FC236}">
                <a16:creationId xmlns:a16="http://schemas.microsoft.com/office/drawing/2014/main" id="{1A6440D7-3412-8279-351F-3AD432EFB6D1}"/>
              </a:ext>
            </a:extLst>
          </p:cNvPr>
          <p:cNvSpPr txBox="1">
            <a:spLocks/>
          </p:cNvSpPr>
          <p:nvPr/>
        </p:nvSpPr>
        <p:spPr>
          <a:xfrm>
            <a:off x="169719" y="4201291"/>
            <a:ext cx="8804562" cy="547225"/>
          </a:xfrm>
          <a:prstGeom prst="rect">
            <a:avLst/>
          </a:prstGeom>
        </p:spPr>
        <p:txBody>
          <a:bodyPr vert="horz" lIns="68580" tIns="34290" rIns="68580" bIns="34290" rtlCol="0" anchor="t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i="0" kern="1200" spc="-12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just"/>
            <a:r>
              <a:rPr lang="en-US" sz="3150" dirty="0"/>
              <a:t>			</a:t>
            </a:r>
            <a:r>
              <a:rPr lang="en-US" sz="1600" dirty="0"/>
              <a:t>GRAPH										PIECES</a:t>
            </a:r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BAF31D0B-C934-1287-ADEA-9CA5C01F2566}"/>
              </a:ext>
            </a:extLst>
          </p:cNvPr>
          <p:cNvSpPr/>
          <p:nvPr/>
        </p:nvSpPr>
        <p:spPr>
          <a:xfrm flipH="1">
            <a:off x="8171257" y="2348966"/>
            <a:ext cx="462713" cy="844161"/>
          </a:xfrm>
          <a:prstGeom prst="leftBrac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vert="vert" rtlCol="0" anchor="ctr"/>
          <a:lstStyle/>
          <a:p>
            <a:pPr algn="ctr"/>
            <a:r>
              <a:rPr lang="en-US" sz="700" dirty="0"/>
              <a:t>Marginal external Benefit</a:t>
            </a:r>
          </a:p>
        </p:txBody>
      </p:sp>
    </p:spTree>
    <p:extLst>
      <p:ext uri="{BB962C8B-B14F-4D97-AF65-F5344CB8AC3E}">
        <p14:creationId xmlns:p14="http://schemas.microsoft.com/office/powerpoint/2010/main" val="1992473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74993-0208-2FA7-97F4-6C8F851AB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92" y="116315"/>
            <a:ext cx="8894615" cy="857250"/>
          </a:xfrm>
        </p:spPr>
        <p:txBody>
          <a:bodyPr vert="horz" lIns="68580" tIns="34290" rIns="68580" bIns="34290" rtlCol="0" anchor="t">
            <a:normAutofit/>
          </a:bodyPr>
          <a:lstStyle/>
          <a:p>
            <a:r>
              <a:rPr lang="en-US" sz="3200" dirty="0"/>
              <a:t>Negative Consumption Externality—Answer Key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7864F44-79D6-3874-9D64-7191282B4867}"/>
              </a:ext>
            </a:extLst>
          </p:cNvPr>
          <p:cNvCxnSpPr/>
          <p:nvPr/>
        </p:nvCxnSpPr>
        <p:spPr>
          <a:xfrm>
            <a:off x="269439" y="3929470"/>
            <a:ext cx="316576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DB4263-7791-1136-34C4-7EE0A57CF403}"/>
              </a:ext>
            </a:extLst>
          </p:cNvPr>
          <p:cNvCxnSpPr>
            <a:cxnSpLocks/>
          </p:cNvCxnSpPr>
          <p:nvPr/>
        </p:nvCxnSpPr>
        <p:spPr>
          <a:xfrm>
            <a:off x="269439" y="1082361"/>
            <a:ext cx="0" cy="284710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1CFC035-1E8B-D370-75F5-FCE2E4FA62D7}"/>
              </a:ext>
            </a:extLst>
          </p:cNvPr>
          <p:cNvSpPr txBox="1"/>
          <p:nvPr/>
        </p:nvSpPr>
        <p:spPr>
          <a:xfrm>
            <a:off x="3513152" y="3806359"/>
            <a:ext cx="7282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Quantity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9A353B-8A10-EE8D-3B86-A47974CE593A}"/>
              </a:ext>
            </a:extLst>
          </p:cNvPr>
          <p:cNvSpPr txBox="1"/>
          <p:nvPr/>
        </p:nvSpPr>
        <p:spPr>
          <a:xfrm>
            <a:off x="48064" y="761822"/>
            <a:ext cx="4956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Price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0B31AB8-BE09-519E-1E7E-E3E4A01057D1}"/>
              </a:ext>
            </a:extLst>
          </p:cNvPr>
          <p:cNvCxnSpPr/>
          <p:nvPr/>
        </p:nvCxnSpPr>
        <p:spPr>
          <a:xfrm>
            <a:off x="594207" y="1352525"/>
            <a:ext cx="2653960" cy="2223654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39EEA85-8B48-7CC4-5AA6-CA43566790C4}"/>
              </a:ext>
            </a:extLst>
          </p:cNvPr>
          <p:cNvCxnSpPr>
            <a:cxnSpLocks/>
          </p:cNvCxnSpPr>
          <p:nvPr/>
        </p:nvCxnSpPr>
        <p:spPr>
          <a:xfrm flipH="1">
            <a:off x="653496" y="1508935"/>
            <a:ext cx="2535382" cy="1981200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09BCA9D-2E22-E349-46CA-E105B90342ED}"/>
              </a:ext>
            </a:extLst>
          </p:cNvPr>
          <p:cNvCxnSpPr/>
          <p:nvPr/>
        </p:nvCxnSpPr>
        <p:spPr>
          <a:xfrm>
            <a:off x="328728" y="2499535"/>
            <a:ext cx="1592458" cy="0"/>
          </a:xfrm>
          <a:prstGeom prst="line">
            <a:avLst/>
          </a:prstGeom>
          <a:ln w="12700">
            <a:solidFill>
              <a:srgbClr val="C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3673A4D-C4AC-1700-5E54-8443ACEE1FCD}"/>
              </a:ext>
            </a:extLst>
          </p:cNvPr>
          <p:cNvCxnSpPr>
            <a:cxnSpLocks/>
          </p:cNvCxnSpPr>
          <p:nvPr/>
        </p:nvCxnSpPr>
        <p:spPr>
          <a:xfrm flipV="1">
            <a:off x="1933477" y="2505915"/>
            <a:ext cx="0" cy="1437165"/>
          </a:xfrm>
          <a:prstGeom prst="line">
            <a:avLst/>
          </a:prstGeom>
          <a:ln w="12700">
            <a:solidFill>
              <a:srgbClr val="C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532D08D5-A3EB-0E63-453C-31E76FDFB2D4}"/>
              </a:ext>
            </a:extLst>
          </p:cNvPr>
          <p:cNvSpPr txBox="1"/>
          <p:nvPr/>
        </p:nvSpPr>
        <p:spPr>
          <a:xfrm>
            <a:off x="-25835" y="1935130"/>
            <a:ext cx="3802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</a:t>
            </a:r>
            <a:r>
              <a:rPr lang="en-US" sz="1400" baseline="-25000" dirty="0"/>
              <a:t>M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6AE96CD-60D9-DDC2-4540-453D97EA9475}"/>
              </a:ext>
            </a:extLst>
          </p:cNvPr>
          <p:cNvSpPr txBox="1"/>
          <p:nvPr/>
        </p:nvSpPr>
        <p:spPr>
          <a:xfrm>
            <a:off x="2302323" y="3999457"/>
            <a:ext cx="4074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Q</a:t>
            </a:r>
            <a:r>
              <a:rPr lang="en-US" sz="1400" baseline="-25000" dirty="0"/>
              <a:t>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2EBEAB-C6D1-E189-CD38-605992CD2E6D}"/>
              </a:ext>
            </a:extLst>
          </p:cNvPr>
          <p:cNvSpPr txBox="1"/>
          <p:nvPr/>
        </p:nvSpPr>
        <p:spPr>
          <a:xfrm>
            <a:off x="3267774" y="1416561"/>
            <a:ext cx="21375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Marginal Social Cost (MSC)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3CB9F8-6102-2E2B-1EC9-0A74FAFB2A80}"/>
              </a:ext>
            </a:extLst>
          </p:cNvPr>
          <p:cNvSpPr txBox="1"/>
          <p:nvPr/>
        </p:nvSpPr>
        <p:spPr>
          <a:xfrm>
            <a:off x="3190440" y="2967695"/>
            <a:ext cx="3234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Demand = Marginal Private Benefit (MPB)</a:t>
            </a: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05C56CAE-1658-20D2-4D9F-EF520AFFF598}"/>
              </a:ext>
            </a:extLst>
          </p:cNvPr>
          <p:cNvSpPr/>
          <p:nvPr/>
        </p:nvSpPr>
        <p:spPr>
          <a:xfrm rot="16200000">
            <a:off x="1800566" y="2215153"/>
            <a:ext cx="817243" cy="576002"/>
          </a:xfrm>
          <a:prstGeom prst="triangle">
            <a:avLst>
              <a:gd name="adj" fmla="val 48932"/>
            </a:avLst>
          </a:prstGeom>
          <a:gradFill>
            <a:gsLst>
              <a:gs pos="0">
                <a:srgbClr val="C00000"/>
              </a:gs>
              <a:gs pos="100000">
                <a:srgbClr val="C0000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>
            <a:noAutofit/>
          </a:bodyPr>
          <a:lstStyle/>
          <a:p>
            <a:pPr algn="ctr"/>
            <a:r>
              <a:rPr lang="en-US" sz="800" dirty="0"/>
              <a:t>DWL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0F3CCB-70A8-F6CC-C751-304CD4F940BA}"/>
              </a:ext>
            </a:extLst>
          </p:cNvPr>
          <p:cNvSpPr txBox="1"/>
          <p:nvPr/>
        </p:nvSpPr>
        <p:spPr>
          <a:xfrm>
            <a:off x="3198812" y="1163643"/>
            <a:ext cx="28959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Supply = Marginal Private Cost (MPC)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596D38-727C-5B94-A417-791C1029A2BD}"/>
              </a:ext>
            </a:extLst>
          </p:cNvPr>
          <p:cNvSpPr txBox="1"/>
          <p:nvPr/>
        </p:nvSpPr>
        <p:spPr>
          <a:xfrm>
            <a:off x="3188878" y="3417407"/>
            <a:ext cx="2346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Marginal Social Benefit (MSB)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C421F8-2E7E-A4AD-5C52-1C63DB834735}"/>
              </a:ext>
            </a:extLst>
          </p:cNvPr>
          <p:cNvSpPr txBox="1"/>
          <p:nvPr/>
        </p:nvSpPr>
        <p:spPr>
          <a:xfrm>
            <a:off x="1790649" y="4013140"/>
            <a:ext cx="359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Q</a:t>
            </a:r>
            <a:r>
              <a:rPr lang="en-US" sz="1400" baseline="-25000" dirty="0"/>
              <a:t>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0D0023-60E4-DEB5-94FD-9D7EA1C98AAE}"/>
              </a:ext>
            </a:extLst>
          </p:cNvPr>
          <p:cNvSpPr txBox="1"/>
          <p:nvPr/>
        </p:nvSpPr>
        <p:spPr>
          <a:xfrm>
            <a:off x="-187" y="2395432"/>
            <a:ext cx="3321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</a:t>
            </a:r>
            <a:r>
              <a:rPr lang="en-US" sz="1400" baseline="-25000" dirty="0"/>
              <a:t>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C0F11D9-5206-52AB-6F79-D72F2CD47789}"/>
              </a:ext>
            </a:extLst>
          </p:cNvPr>
          <p:cNvCxnSpPr>
            <a:cxnSpLocks/>
          </p:cNvCxnSpPr>
          <p:nvPr/>
        </p:nvCxnSpPr>
        <p:spPr>
          <a:xfrm>
            <a:off x="1368516" y="1118140"/>
            <a:ext cx="2257346" cy="1888866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163BEE9-AEFC-3496-A298-B94F031096EC}"/>
              </a:ext>
            </a:extLst>
          </p:cNvPr>
          <p:cNvCxnSpPr>
            <a:cxnSpLocks/>
          </p:cNvCxnSpPr>
          <p:nvPr/>
        </p:nvCxnSpPr>
        <p:spPr>
          <a:xfrm>
            <a:off x="275801" y="2062573"/>
            <a:ext cx="2221388" cy="0"/>
          </a:xfrm>
          <a:prstGeom prst="line">
            <a:avLst/>
          </a:prstGeom>
          <a:ln w="12700">
            <a:solidFill>
              <a:srgbClr val="C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407A41D-1218-90BA-568A-70B5351AB2B2}"/>
              </a:ext>
            </a:extLst>
          </p:cNvPr>
          <p:cNvCxnSpPr>
            <a:cxnSpLocks/>
          </p:cNvCxnSpPr>
          <p:nvPr/>
        </p:nvCxnSpPr>
        <p:spPr>
          <a:xfrm flipV="1">
            <a:off x="2497189" y="2095733"/>
            <a:ext cx="0" cy="1822546"/>
          </a:xfrm>
          <a:prstGeom prst="line">
            <a:avLst/>
          </a:prstGeom>
          <a:ln w="12700">
            <a:solidFill>
              <a:srgbClr val="C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D87EAF5-A3F8-8A10-C8B5-567F4B223BE7}"/>
              </a:ext>
            </a:extLst>
          </p:cNvPr>
          <p:cNvSpPr txBox="1"/>
          <p:nvPr/>
        </p:nvSpPr>
        <p:spPr>
          <a:xfrm>
            <a:off x="6369378" y="1033076"/>
            <a:ext cx="281221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TAKEAWAYS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party is hurt by consumption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Private benefits are more than how much society benefits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MPB &gt; MSB at market equilibrium quantity, Q</a:t>
            </a:r>
            <a:r>
              <a:rPr lang="en-US" baseline="-25000" dirty="0"/>
              <a:t>M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society doesn’t benefit as much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Society wants LESS to be exchanged, Q</a:t>
            </a:r>
            <a:r>
              <a:rPr lang="en-US" baseline="-25000" dirty="0"/>
              <a:t>S</a:t>
            </a:r>
            <a:r>
              <a:rPr lang="en-US" dirty="0"/>
              <a:t> &lt; Q</a:t>
            </a:r>
            <a:r>
              <a:rPr lang="en-US" baseline="-25000" dirty="0"/>
              <a:t>M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95FC75A7-4C9C-DFD9-62E0-003066D34E66}"/>
              </a:ext>
            </a:extLst>
          </p:cNvPr>
          <p:cNvSpPr/>
          <p:nvPr/>
        </p:nvSpPr>
        <p:spPr>
          <a:xfrm flipH="1">
            <a:off x="2563901" y="2087862"/>
            <a:ext cx="462713" cy="844161"/>
          </a:xfrm>
          <a:prstGeom prst="leftBrac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vert="vert" rtlCol="0" anchor="ctr"/>
          <a:lstStyle/>
          <a:p>
            <a:pPr algn="ctr"/>
            <a:r>
              <a:rPr lang="en-US" sz="700" dirty="0"/>
              <a:t>Marginal external Benefit</a:t>
            </a:r>
          </a:p>
        </p:txBody>
      </p:sp>
    </p:spTree>
    <p:extLst>
      <p:ext uri="{BB962C8B-B14F-4D97-AF65-F5344CB8AC3E}">
        <p14:creationId xmlns:p14="http://schemas.microsoft.com/office/powerpoint/2010/main" val="2714154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74993-0208-2FA7-97F4-6C8F851AB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44" y="205979"/>
            <a:ext cx="8894615" cy="857250"/>
          </a:xfrm>
        </p:spPr>
        <p:txBody>
          <a:bodyPr vert="horz" lIns="68580" tIns="34290" rIns="68580" bIns="34290" rtlCol="0" anchor="t">
            <a:normAutofit/>
          </a:bodyPr>
          <a:lstStyle/>
          <a:p>
            <a:r>
              <a:rPr lang="en-US" sz="3200" dirty="0"/>
              <a:t>Positive Consumption Externality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7864F44-79D6-3874-9D64-7191282B4867}"/>
              </a:ext>
            </a:extLst>
          </p:cNvPr>
          <p:cNvCxnSpPr/>
          <p:nvPr/>
        </p:nvCxnSpPr>
        <p:spPr>
          <a:xfrm>
            <a:off x="564713" y="3915860"/>
            <a:ext cx="316576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DB4263-7791-1136-34C4-7EE0A57CF403}"/>
              </a:ext>
            </a:extLst>
          </p:cNvPr>
          <p:cNvCxnSpPr>
            <a:cxnSpLocks/>
          </p:cNvCxnSpPr>
          <p:nvPr/>
        </p:nvCxnSpPr>
        <p:spPr>
          <a:xfrm>
            <a:off x="564713" y="1068751"/>
            <a:ext cx="0" cy="284710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1CFC035-1E8B-D370-75F5-FCE2E4FA62D7}"/>
              </a:ext>
            </a:extLst>
          </p:cNvPr>
          <p:cNvSpPr txBox="1"/>
          <p:nvPr/>
        </p:nvSpPr>
        <p:spPr>
          <a:xfrm>
            <a:off x="3808426" y="3792749"/>
            <a:ext cx="6399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Quantity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9A353B-8A10-EE8D-3B86-A47974CE593A}"/>
              </a:ext>
            </a:extLst>
          </p:cNvPr>
          <p:cNvSpPr txBox="1"/>
          <p:nvPr/>
        </p:nvSpPr>
        <p:spPr>
          <a:xfrm>
            <a:off x="343338" y="748212"/>
            <a:ext cx="4427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Price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0B31AB8-BE09-519E-1E7E-E3E4A01057D1}"/>
              </a:ext>
            </a:extLst>
          </p:cNvPr>
          <p:cNvCxnSpPr/>
          <p:nvPr/>
        </p:nvCxnSpPr>
        <p:spPr>
          <a:xfrm>
            <a:off x="889481" y="1338915"/>
            <a:ext cx="2653960" cy="2223654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39EEA85-8B48-7CC4-5AA6-CA43566790C4}"/>
              </a:ext>
            </a:extLst>
          </p:cNvPr>
          <p:cNvCxnSpPr>
            <a:cxnSpLocks/>
          </p:cNvCxnSpPr>
          <p:nvPr/>
        </p:nvCxnSpPr>
        <p:spPr>
          <a:xfrm flipH="1">
            <a:off x="948770" y="1495325"/>
            <a:ext cx="2535382" cy="1981200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09BCA9D-2E22-E349-46CA-E105B90342ED}"/>
              </a:ext>
            </a:extLst>
          </p:cNvPr>
          <p:cNvCxnSpPr/>
          <p:nvPr/>
        </p:nvCxnSpPr>
        <p:spPr>
          <a:xfrm>
            <a:off x="5599246" y="2435375"/>
            <a:ext cx="1592458" cy="0"/>
          </a:xfrm>
          <a:prstGeom prst="line">
            <a:avLst/>
          </a:prstGeom>
          <a:ln w="12700">
            <a:solidFill>
              <a:srgbClr val="C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3673A4D-C4AC-1700-5E54-8443ACEE1FCD}"/>
              </a:ext>
            </a:extLst>
          </p:cNvPr>
          <p:cNvCxnSpPr>
            <a:cxnSpLocks/>
          </p:cNvCxnSpPr>
          <p:nvPr/>
        </p:nvCxnSpPr>
        <p:spPr>
          <a:xfrm flipV="1">
            <a:off x="8061782" y="3164221"/>
            <a:ext cx="0" cy="1437165"/>
          </a:xfrm>
          <a:prstGeom prst="line">
            <a:avLst/>
          </a:prstGeom>
          <a:ln w="12700">
            <a:solidFill>
              <a:srgbClr val="C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532D08D5-A3EB-0E63-453C-31E76FDFB2D4}"/>
              </a:ext>
            </a:extLst>
          </p:cNvPr>
          <p:cNvSpPr txBox="1"/>
          <p:nvPr/>
        </p:nvSpPr>
        <p:spPr>
          <a:xfrm>
            <a:off x="8423635" y="3675876"/>
            <a:ext cx="29527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P</a:t>
            </a:r>
            <a:r>
              <a:rPr lang="en-US" sz="800" baseline="-25000" dirty="0"/>
              <a:t>M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6AE96CD-60D9-DDC2-4540-453D97EA9475}"/>
              </a:ext>
            </a:extLst>
          </p:cNvPr>
          <p:cNvSpPr txBox="1"/>
          <p:nvPr/>
        </p:nvSpPr>
        <p:spPr>
          <a:xfrm>
            <a:off x="8423635" y="3915860"/>
            <a:ext cx="31130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Q</a:t>
            </a:r>
            <a:r>
              <a:rPr lang="en-US" sz="800" baseline="-25000" dirty="0"/>
              <a:t>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2EBEAB-C6D1-E189-CD38-605992CD2E6D}"/>
              </a:ext>
            </a:extLst>
          </p:cNvPr>
          <p:cNvSpPr txBox="1"/>
          <p:nvPr/>
        </p:nvSpPr>
        <p:spPr>
          <a:xfrm>
            <a:off x="6522273" y="1440023"/>
            <a:ext cx="21375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Marginal Social Cost (MSC)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3CB9F8-6102-2E2B-1EC9-0A74FAFB2A80}"/>
              </a:ext>
            </a:extLst>
          </p:cNvPr>
          <p:cNvSpPr txBox="1"/>
          <p:nvPr/>
        </p:nvSpPr>
        <p:spPr>
          <a:xfrm>
            <a:off x="5812117" y="871322"/>
            <a:ext cx="3234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Demand = Marginal Private Benefit (MPB)</a:t>
            </a: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05C56CAE-1658-20D2-4D9F-EF520AFFF598}"/>
              </a:ext>
            </a:extLst>
          </p:cNvPr>
          <p:cNvSpPr/>
          <p:nvPr/>
        </p:nvSpPr>
        <p:spPr>
          <a:xfrm rot="5400000">
            <a:off x="6942330" y="2776654"/>
            <a:ext cx="817243" cy="576002"/>
          </a:xfrm>
          <a:prstGeom prst="triangle">
            <a:avLst>
              <a:gd name="adj" fmla="val 48932"/>
            </a:avLst>
          </a:prstGeom>
          <a:gradFill>
            <a:gsLst>
              <a:gs pos="0">
                <a:srgbClr val="C00000"/>
              </a:gs>
              <a:gs pos="100000">
                <a:srgbClr val="C0000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>
            <a:noAutofit/>
          </a:bodyPr>
          <a:lstStyle/>
          <a:p>
            <a:pPr algn="ctr"/>
            <a:r>
              <a:rPr lang="en-US" sz="800" dirty="0"/>
              <a:t>DWL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0F3CCB-70A8-F6CC-C751-304CD4F940BA}"/>
              </a:ext>
            </a:extLst>
          </p:cNvPr>
          <p:cNvSpPr txBox="1"/>
          <p:nvPr/>
        </p:nvSpPr>
        <p:spPr>
          <a:xfrm>
            <a:off x="5952790" y="1154593"/>
            <a:ext cx="28959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Supply = Marginal Private Cost (MPC)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596D38-727C-5B94-A417-791C1029A2BD}"/>
              </a:ext>
            </a:extLst>
          </p:cNvPr>
          <p:cNvSpPr txBox="1"/>
          <p:nvPr/>
        </p:nvSpPr>
        <p:spPr>
          <a:xfrm>
            <a:off x="6417885" y="1746848"/>
            <a:ext cx="2346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Marginal Social Benefit (MSB)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C421F8-2E7E-A4AD-5C52-1C63DB834735}"/>
              </a:ext>
            </a:extLst>
          </p:cNvPr>
          <p:cNvSpPr txBox="1"/>
          <p:nvPr/>
        </p:nvSpPr>
        <p:spPr>
          <a:xfrm>
            <a:off x="8137979" y="3936767"/>
            <a:ext cx="28565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Q</a:t>
            </a:r>
            <a:r>
              <a:rPr lang="en-US" sz="800" baseline="-25000" dirty="0"/>
              <a:t>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0D0023-60E4-DEB5-94FD-9D7EA1C98AAE}"/>
              </a:ext>
            </a:extLst>
          </p:cNvPr>
          <p:cNvSpPr txBox="1"/>
          <p:nvPr/>
        </p:nvSpPr>
        <p:spPr>
          <a:xfrm>
            <a:off x="8132988" y="3677583"/>
            <a:ext cx="26962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P</a:t>
            </a:r>
            <a:r>
              <a:rPr lang="en-US" sz="800" baseline="-25000" dirty="0"/>
              <a:t>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C0F11D9-5206-52AB-6F79-D72F2CD47789}"/>
              </a:ext>
            </a:extLst>
          </p:cNvPr>
          <p:cNvCxnSpPr>
            <a:cxnSpLocks/>
          </p:cNvCxnSpPr>
          <p:nvPr/>
        </p:nvCxnSpPr>
        <p:spPr>
          <a:xfrm>
            <a:off x="5573892" y="2618136"/>
            <a:ext cx="2207584" cy="1888866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163BEE9-AEFC-3496-A298-B94F031096EC}"/>
              </a:ext>
            </a:extLst>
          </p:cNvPr>
          <p:cNvCxnSpPr>
            <a:cxnSpLocks/>
          </p:cNvCxnSpPr>
          <p:nvPr/>
        </p:nvCxnSpPr>
        <p:spPr>
          <a:xfrm>
            <a:off x="6130738" y="2647304"/>
            <a:ext cx="1145287" cy="8729"/>
          </a:xfrm>
          <a:prstGeom prst="line">
            <a:avLst/>
          </a:prstGeom>
          <a:ln w="12700">
            <a:solidFill>
              <a:srgbClr val="C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407A41D-1218-90BA-568A-70B5351AB2B2}"/>
              </a:ext>
            </a:extLst>
          </p:cNvPr>
          <p:cNvCxnSpPr>
            <a:cxnSpLocks/>
          </p:cNvCxnSpPr>
          <p:nvPr/>
        </p:nvCxnSpPr>
        <p:spPr>
          <a:xfrm flipV="1">
            <a:off x="7857672" y="2093313"/>
            <a:ext cx="0" cy="1822546"/>
          </a:xfrm>
          <a:prstGeom prst="line">
            <a:avLst/>
          </a:prstGeom>
          <a:ln w="12700">
            <a:solidFill>
              <a:srgbClr val="C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itle 1">
            <a:extLst>
              <a:ext uri="{FF2B5EF4-FFF2-40B4-BE49-F238E27FC236}">
                <a16:creationId xmlns:a16="http://schemas.microsoft.com/office/drawing/2014/main" id="{1A6440D7-3412-8279-351F-3AD432EFB6D1}"/>
              </a:ext>
            </a:extLst>
          </p:cNvPr>
          <p:cNvSpPr txBox="1">
            <a:spLocks/>
          </p:cNvSpPr>
          <p:nvPr/>
        </p:nvSpPr>
        <p:spPr>
          <a:xfrm>
            <a:off x="169719" y="4201291"/>
            <a:ext cx="8804562" cy="547225"/>
          </a:xfrm>
          <a:prstGeom prst="rect">
            <a:avLst/>
          </a:prstGeom>
        </p:spPr>
        <p:txBody>
          <a:bodyPr vert="horz" lIns="68580" tIns="34290" rIns="68580" bIns="34290" rtlCol="0" anchor="t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i="0" kern="1200" spc="-12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just"/>
            <a:r>
              <a:rPr lang="en-US" sz="3150" dirty="0"/>
              <a:t>			</a:t>
            </a:r>
            <a:r>
              <a:rPr lang="en-US" sz="1600" dirty="0"/>
              <a:t>GRAPH										PIECES</a:t>
            </a:r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BD8C6B65-6A03-EDFB-51F2-38F69720A39D}"/>
              </a:ext>
            </a:extLst>
          </p:cNvPr>
          <p:cNvSpPr/>
          <p:nvPr/>
        </p:nvSpPr>
        <p:spPr>
          <a:xfrm>
            <a:off x="8171257" y="2348966"/>
            <a:ext cx="462713" cy="844161"/>
          </a:xfrm>
          <a:prstGeom prst="leftBrac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vert="vert" rtlCol="0" anchor="ctr"/>
          <a:lstStyle/>
          <a:p>
            <a:pPr algn="ctr"/>
            <a:r>
              <a:rPr lang="en-US" sz="700" dirty="0"/>
              <a:t>Marginal external benefit</a:t>
            </a:r>
          </a:p>
        </p:txBody>
      </p:sp>
    </p:spTree>
    <p:extLst>
      <p:ext uri="{BB962C8B-B14F-4D97-AF65-F5344CB8AC3E}">
        <p14:creationId xmlns:p14="http://schemas.microsoft.com/office/powerpoint/2010/main" val="2484332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74993-0208-2FA7-97F4-6C8F851AB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27" y="108998"/>
            <a:ext cx="8894615" cy="857250"/>
          </a:xfrm>
        </p:spPr>
        <p:txBody>
          <a:bodyPr vert="horz" lIns="68580" tIns="34290" rIns="68580" bIns="34290" rtlCol="0" anchor="t">
            <a:normAutofit/>
          </a:bodyPr>
          <a:lstStyle/>
          <a:p>
            <a:r>
              <a:rPr lang="en-US" sz="3200" dirty="0"/>
              <a:t>Positive Consumption Externality—Answer Key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7864F44-79D6-3874-9D64-7191282B4867}"/>
              </a:ext>
            </a:extLst>
          </p:cNvPr>
          <p:cNvCxnSpPr/>
          <p:nvPr/>
        </p:nvCxnSpPr>
        <p:spPr>
          <a:xfrm>
            <a:off x="239132" y="3921382"/>
            <a:ext cx="316576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DB4263-7791-1136-34C4-7EE0A57CF403}"/>
              </a:ext>
            </a:extLst>
          </p:cNvPr>
          <p:cNvCxnSpPr>
            <a:cxnSpLocks/>
          </p:cNvCxnSpPr>
          <p:nvPr/>
        </p:nvCxnSpPr>
        <p:spPr>
          <a:xfrm>
            <a:off x="239132" y="1074273"/>
            <a:ext cx="0" cy="284710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1CFC035-1E8B-D370-75F5-FCE2E4FA62D7}"/>
              </a:ext>
            </a:extLst>
          </p:cNvPr>
          <p:cNvSpPr txBox="1"/>
          <p:nvPr/>
        </p:nvSpPr>
        <p:spPr>
          <a:xfrm>
            <a:off x="3482845" y="3798271"/>
            <a:ext cx="7282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Quantity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9A353B-8A10-EE8D-3B86-A47974CE593A}"/>
              </a:ext>
            </a:extLst>
          </p:cNvPr>
          <p:cNvSpPr txBox="1"/>
          <p:nvPr/>
        </p:nvSpPr>
        <p:spPr>
          <a:xfrm>
            <a:off x="17757" y="753734"/>
            <a:ext cx="4956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Price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0B31AB8-BE09-519E-1E7E-E3E4A01057D1}"/>
              </a:ext>
            </a:extLst>
          </p:cNvPr>
          <p:cNvCxnSpPr/>
          <p:nvPr/>
        </p:nvCxnSpPr>
        <p:spPr>
          <a:xfrm>
            <a:off x="563900" y="1344437"/>
            <a:ext cx="2653960" cy="2223654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39EEA85-8B48-7CC4-5AA6-CA43566790C4}"/>
              </a:ext>
            </a:extLst>
          </p:cNvPr>
          <p:cNvCxnSpPr>
            <a:cxnSpLocks/>
          </p:cNvCxnSpPr>
          <p:nvPr/>
        </p:nvCxnSpPr>
        <p:spPr>
          <a:xfrm flipH="1">
            <a:off x="623189" y="1500847"/>
            <a:ext cx="2535382" cy="1981200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09BCA9D-2E22-E349-46CA-E105B90342ED}"/>
              </a:ext>
            </a:extLst>
          </p:cNvPr>
          <p:cNvCxnSpPr/>
          <p:nvPr/>
        </p:nvCxnSpPr>
        <p:spPr>
          <a:xfrm>
            <a:off x="298421" y="2491447"/>
            <a:ext cx="1592458" cy="0"/>
          </a:xfrm>
          <a:prstGeom prst="line">
            <a:avLst/>
          </a:prstGeom>
          <a:ln w="12700">
            <a:solidFill>
              <a:srgbClr val="C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3673A4D-C4AC-1700-5E54-8443ACEE1FCD}"/>
              </a:ext>
            </a:extLst>
          </p:cNvPr>
          <p:cNvCxnSpPr>
            <a:cxnSpLocks/>
          </p:cNvCxnSpPr>
          <p:nvPr/>
        </p:nvCxnSpPr>
        <p:spPr>
          <a:xfrm flipV="1">
            <a:off x="1903170" y="2497827"/>
            <a:ext cx="0" cy="1437165"/>
          </a:xfrm>
          <a:prstGeom prst="line">
            <a:avLst/>
          </a:prstGeom>
          <a:ln w="12700">
            <a:solidFill>
              <a:srgbClr val="C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532D08D5-A3EB-0E63-453C-31E76FDFB2D4}"/>
              </a:ext>
            </a:extLst>
          </p:cNvPr>
          <p:cNvSpPr txBox="1"/>
          <p:nvPr/>
        </p:nvSpPr>
        <p:spPr>
          <a:xfrm>
            <a:off x="-75749" y="2348542"/>
            <a:ext cx="3802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</a:t>
            </a:r>
            <a:r>
              <a:rPr lang="en-US" sz="1400" baseline="-25000" dirty="0"/>
              <a:t>M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6AE96CD-60D9-DDC2-4540-453D97EA9475}"/>
              </a:ext>
            </a:extLst>
          </p:cNvPr>
          <p:cNvSpPr txBox="1"/>
          <p:nvPr/>
        </p:nvSpPr>
        <p:spPr>
          <a:xfrm>
            <a:off x="1747518" y="3942448"/>
            <a:ext cx="4074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Q</a:t>
            </a:r>
            <a:r>
              <a:rPr lang="en-US" sz="1400" baseline="-25000" dirty="0"/>
              <a:t>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2EBEAB-C6D1-E189-CD38-605992CD2E6D}"/>
              </a:ext>
            </a:extLst>
          </p:cNvPr>
          <p:cNvSpPr txBox="1"/>
          <p:nvPr/>
        </p:nvSpPr>
        <p:spPr>
          <a:xfrm>
            <a:off x="3237467" y="1408473"/>
            <a:ext cx="21375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Marginal Social Cost (MSC)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3CB9F8-6102-2E2B-1EC9-0A74FAFB2A80}"/>
              </a:ext>
            </a:extLst>
          </p:cNvPr>
          <p:cNvSpPr txBox="1"/>
          <p:nvPr/>
        </p:nvSpPr>
        <p:spPr>
          <a:xfrm>
            <a:off x="3189490" y="3411579"/>
            <a:ext cx="2445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Marginal Private Benefit (MPB)</a:t>
            </a: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05C56CAE-1658-20D2-4D9F-EF520AFFF598}"/>
              </a:ext>
            </a:extLst>
          </p:cNvPr>
          <p:cNvSpPr/>
          <p:nvPr/>
        </p:nvSpPr>
        <p:spPr>
          <a:xfrm rot="5400000">
            <a:off x="1740615" y="1774174"/>
            <a:ext cx="817243" cy="576002"/>
          </a:xfrm>
          <a:prstGeom prst="triangle">
            <a:avLst>
              <a:gd name="adj" fmla="val 48932"/>
            </a:avLst>
          </a:prstGeom>
          <a:gradFill>
            <a:gsLst>
              <a:gs pos="0">
                <a:srgbClr val="C00000"/>
              </a:gs>
              <a:gs pos="100000">
                <a:srgbClr val="C0000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>
            <a:noAutofit/>
          </a:bodyPr>
          <a:lstStyle/>
          <a:p>
            <a:pPr algn="ctr"/>
            <a:r>
              <a:rPr lang="en-US" sz="800" dirty="0"/>
              <a:t>DWL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0F3CCB-70A8-F6CC-C751-304CD4F940BA}"/>
              </a:ext>
            </a:extLst>
          </p:cNvPr>
          <p:cNvSpPr txBox="1"/>
          <p:nvPr/>
        </p:nvSpPr>
        <p:spPr>
          <a:xfrm>
            <a:off x="3168505" y="1155555"/>
            <a:ext cx="28959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Supply = Marginal Private Cost (MPC)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596D38-727C-5B94-A417-791C1029A2BD}"/>
              </a:ext>
            </a:extLst>
          </p:cNvPr>
          <p:cNvSpPr txBox="1"/>
          <p:nvPr/>
        </p:nvSpPr>
        <p:spPr>
          <a:xfrm>
            <a:off x="3119145" y="2974254"/>
            <a:ext cx="31349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Demand = Marginal Social Benefit (MSB)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C421F8-2E7E-A4AD-5C52-1C63DB834735}"/>
              </a:ext>
            </a:extLst>
          </p:cNvPr>
          <p:cNvSpPr txBox="1"/>
          <p:nvPr/>
        </p:nvSpPr>
        <p:spPr>
          <a:xfrm>
            <a:off x="2324054" y="3956376"/>
            <a:ext cx="359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Q</a:t>
            </a:r>
            <a:r>
              <a:rPr lang="en-US" sz="1400" baseline="-25000" dirty="0"/>
              <a:t>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0D0023-60E4-DEB5-94FD-9D7EA1C98AAE}"/>
              </a:ext>
            </a:extLst>
          </p:cNvPr>
          <p:cNvSpPr txBox="1"/>
          <p:nvPr/>
        </p:nvSpPr>
        <p:spPr>
          <a:xfrm>
            <a:off x="-71467" y="1911630"/>
            <a:ext cx="3321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</a:t>
            </a:r>
            <a:r>
              <a:rPr lang="en-US" sz="1400" baseline="-25000" dirty="0"/>
              <a:t>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C0F11D9-5206-52AB-6F79-D72F2CD47789}"/>
              </a:ext>
            </a:extLst>
          </p:cNvPr>
          <p:cNvCxnSpPr>
            <a:cxnSpLocks/>
          </p:cNvCxnSpPr>
          <p:nvPr/>
        </p:nvCxnSpPr>
        <p:spPr>
          <a:xfrm>
            <a:off x="1338209" y="1110052"/>
            <a:ext cx="2257346" cy="1888866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163BEE9-AEFC-3496-A298-B94F031096EC}"/>
              </a:ext>
            </a:extLst>
          </p:cNvPr>
          <p:cNvCxnSpPr>
            <a:cxnSpLocks/>
          </p:cNvCxnSpPr>
          <p:nvPr/>
        </p:nvCxnSpPr>
        <p:spPr>
          <a:xfrm>
            <a:off x="245494" y="2054485"/>
            <a:ext cx="2221388" cy="0"/>
          </a:xfrm>
          <a:prstGeom prst="line">
            <a:avLst/>
          </a:prstGeom>
          <a:ln w="12700">
            <a:solidFill>
              <a:srgbClr val="C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407A41D-1218-90BA-568A-70B5351AB2B2}"/>
              </a:ext>
            </a:extLst>
          </p:cNvPr>
          <p:cNvCxnSpPr>
            <a:cxnSpLocks/>
          </p:cNvCxnSpPr>
          <p:nvPr/>
        </p:nvCxnSpPr>
        <p:spPr>
          <a:xfrm flipV="1">
            <a:off x="2466882" y="2087645"/>
            <a:ext cx="0" cy="1822546"/>
          </a:xfrm>
          <a:prstGeom prst="line">
            <a:avLst/>
          </a:prstGeom>
          <a:ln w="12700">
            <a:solidFill>
              <a:srgbClr val="C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CEB954A-2E57-4A53-A435-902ED65A74BB}"/>
              </a:ext>
            </a:extLst>
          </p:cNvPr>
          <p:cNvSpPr txBox="1"/>
          <p:nvPr/>
        </p:nvSpPr>
        <p:spPr>
          <a:xfrm>
            <a:off x="6285025" y="1266094"/>
            <a:ext cx="281221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TAKEAWAYS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party is helped by consumption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Private benefits are less than how much society benefits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MPB &lt; MSB at market equilibrium quantity, Q</a:t>
            </a:r>
            <a:r>
              <a:rPr lang="en-US" baseline="-25000" dirty="0"/>
              <a:t>M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Society wants MORE to be exchanged, Q</a:t>
            </a:r>
            <a:r>
              <a:rPr lang="en-US" baseline="-25000" dirty="0"/>
              <a:t>S</a:t>
            </a:r>
            <a:r>
              <a:rPr lang="en-US" dirty="0"/>
              <a:t> &gt; Q</a:t>
            </a:r>
            <a:r>
              <a:rPr lang="en-US" baseline="-25000" dirty="0"/>
              <a:t>M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046813D4-1C4F-838C-4871-DCF70E895AE5}"/>
              </a:ext>
            </a:extLst>
          </p:cNvPr>
          <p:cNvSpPr/>
          <p:nvPr/>
        </p:nvSpPr>
        <p:spPr>
          <a:xfrm>
            <a:off x="1388591" y="1613597"/>
            <a:ext cx="462713" cy="844161"/>
          </a:xfrm>
          <a:prstGeom prst="leftBrac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vert="vert" rtlCol="0" anchor="ctr"/>
          <a:lstStyle/>
          <a:p>
            <a:pPr algn="ctr"/>
            <a:r>
              <a:rPr lang="en-US" sz="700" dirty="0"/>
              <a:t>Marginal external benefit</a:t>
            </a:r>
          </a:p>
        </p:txBody>
      </p:sp>
    </p:spTree>
    <p:extLst>
      <p:ext uri="{BB962C8B-B14F-4D97-AF65-F5344CB8AC3E}">
        <p14:creationId xmlns:p14="http://schemas.microsoft.com/office/powerpoint/2010/main" val="893375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3474</TotalTime>
  <Words>768</Words>
  <Application>Microsoft Office PowerPoint</Application>
  <PresentationFormat>On-screen Show (16:9)</PresentationFormat>
  <Paragraphs>183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Courier New</vt:lpstr>
      <vt:lpstr>Wingdings</vt:lpstr>
      <vt:lpstr>Office Theme</vt:lpstr>
      <vt:lpstr>Externalities: There’s No Use Crying Over Spillovers</vt:lpstr>
      <vt:lpstr>Supply &amp; Demand Graph</vt:lpstr>
      <vt:lpstr>Marginal Benefits &amp; Costs</vt:lpstr>
      <vt:lpstr>Negative Production Externality</vt:lpstr>
      <vt:lpstr>Negative Production Externality—Answer Key</vt:lpstr>
      <vt:lpstr>Negative Consumption Externality</vt:lpstr>
      <vt:lpstr>Negative Consumption Externality—Answer Key</vt:lpstr>
      <vt:lpstr>Positive Consumption Externality</vt:lpstr>
      <vt:lpstr>Positive Consumption Externality—Answer Key</vt:lpstr>
      <vt:lpstr>Positive Production Externality</vt:lpstr>
      <vt:lpstr>Positive Production Externality—Answer Key</vt:lpstr>
      <vt:lpstr>Externality Examples</vt:lpstr>
      <vt:lpstr>Negative Production Externality</vt:lpstr>
      <vt:lpstr>Positive Production Externality</vt:lpstr>
    </vt:vector>
  </TitlesOfParts>
  <Company>FRB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Kathie L Lauher</dc:creator>
  <cp:lastModifiedBy>Mike Kaiman</cp:lastModifiedBy>
  <cp:revision>29</cp:revision>
  <dcterms:created xsi:type="dcterms:W3CDTF">2017-05-10T20:57:33Z</dcterms:created>
  <dcterms:modified xsi:type="dcterms:W3CDTF">2024-05-22T17:44:29Z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5269c60-0483-4c57-9e8c-3779d6900235_Enabled">
    <vt:lpwstr>true</vt:lpwstr>
  </property>
  <property fmtid="{D5CDD505-2E9C-101B-9397-08002B2CF9AE}" pid="3" name="MSIP_Label_65269c60-0483-4c57-9e8c-3779d6900235_SetDate">
    <vt:lpwstr>2023-12-07T19:38:55Z</vt:lpwstr>
  </property>
  <property fmtid="{D5CDD505-2E9C-101B-9397-08002B2CF9AE}" pid="4" name="MSIP_Label_65269c60-0483-4c57-9e8c-3779d6900235_Method">
    <vt:lpwstr>Privileged</vt:lpwstr>
  </property>
  <property fmtid="{D5CDD505-2E9C-101B-9397-08002B2CF9AE}" pid="5" name="MSIP_Label_65269c60-0483-4c57-9e8c-3779d6900235_Name">
    <vt:lpwstr>65269c60-0483-4c57-9e8c-3779d6900235</vt:lpwstr>
  </property>
  <property fmtid="{D5CDD505-2E9C-101B-9397-08002B2CF9AE}" pid="6" name="MSIP_Label_65269c60-0483-4c57-9e8c-3779d6900235_SiteId">
    <vt:lpwstr>b397c653-5b19-463f-b9fc-af658ded9128</vt:lpwstr>
  </property>
  <property fmtid="{D5CDD505-2E9C-101B-9397-08002B2CF9AE}" pid="7" name="MSIP_Label_65269c60-0483-4c57-9e8c-3779d6900235_ActionId">
    <vt:lpwstr>e556ccd7-70f7-4f3c-b3b1-ff272c256a20</vt:lpwstr>
  </property>
  <property fmtid="{D5CDD505-2E9C-101B-9397-08002B2CF9AE}" pid="8" name="MSIP_Label_65269c60-0483-4c57-9e8c-3779d6900235_ContentBits">
    <vt:lpwstr>0</vt:lpwstr>
  </property>
  <property fmtid="{D5CDD505-2E9C-101B-9397-08002B2CF9AE}" pid="9" name="TitusGUID">
    <vt:lpwstr>7f242734-21c4-457d-a75b-c0394e8873e8</vt:lpwstr>
  </property>
</Properties>
</file>