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4"/>
  </p:sldMasterIdLst>
  <p:notesMasterIdLst>
    <p:notesMasterId r:id="rId23"/>
  </p:notesMasterIdLst>
  <p:handoutMasterIdLst>
    <p:handoutMasterId r:id="rId24"/>
  </p:handoutMasterIdLst>
  <p:sldIdLst>
    <p:sldId id="348" r:id="rId5"/>
    <p:sldId id="350" r:id="rId6"/>
    <p:sldId id="353" r:id="rId7"/>
    <p:sldId id="354" r:id="rId8"/>
    <p:sldId id="355" r:id="rId9"/>
    <p:sldId id="370" r:id="rId10"/>
    <p:sldId id="371" r:id="rId11"/>
    <p:sldId id="359" r:id="rId12"/>
    <p:sldId id="374" r:id="rId13"/>
    <p:sldId id="352" r:id="rId14"/>
    <p:sldId id="362" r:id="rId15"/>
    <p:sldId id="363" r:id="rId16"/>
    <p:sldId id="367" r:id="rId17"/>
    <p:sldId id="364" r:id="rId18"/>
    <p:sldId id="368" r:id="rId19"/>
    <p:sldId id="365" r:id="rId20"/>
    <p:sldId id="369" r:id="rId21"/>
    <p:sldId id="373"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iter, Mary C" initials="SMC" lastIdx="1" clrIdx="0">
    <p:extLst>
      <p:ext uri="{19B8F6BF-5375-455C-9EA6-DF929625EA0E}">
        <p15:presenceInfo xmlns:p15="http://schemas.microsoft.com/office/powerpoint/2012/main" userId="S-1-5-21-662528488-348457345-1760376032-20822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08F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987" autoAdjust="0"/>
    <p:restoredTop sz="94707" autoAdjust="0"/>
  </p:normalViewPr>
  <p:slideViewPr>
    <p:cSldViewPr snapToGrid="0">
      <p:cViewPr varScale="1">
        <p:scale>
          <a:sx n="109" d="100"/>
          <a:sy n="109" d="100"/>
        </p:scale>
        <p:origin x="1656" y="102"/>
      </p:cViewPr>
      <p:guideLst/>
    </p:cSldViewPr>
  </p:slideViewPr>
  <p:notesTextViewPr>
    <p:cViewPr>
      <p:scale>
        <a:sx n="3" d="2"/>
        <a:sy n="3" d="2"/>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C9EA611-22C9-41FC-953D-B74CACC053BE}" type="datetimeFigureOut">
              <a:rPr lang="en-US" smtClean="0"/>
              <a:t>9/11/2019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B1AAF639-FA6F-4552-937E-5429DFECBEB8}" type="slidenum">
              <a:rPr lang="en-US" smtClean="0"/>
              <a:t>‹#›</a:t>
            </a:fld>
            <a:endParaRPr lang="en-US"/>
          </a:p>
        </p:txBody>
      </p:sp>
    </p:spTree>
    <p:extLst>
      <p:ext uri="{BB962C8B-B14F-4D97-AF65-F5344CB8AC3E}">
        <p14:creationId xmlns:p14="http://schemas.microsoft.com/office/powerpoint/2010/main" val="25843473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EE6D873-B0EB-4917-9208-8AAA30FE6619}" type="datetimeFigureOut">
              <a:rPr lang="en-US" smtClean="0"/>
              <a:t>9/11/2019</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0D31F30-9FFB-489A-BA06-9A650D3947B7}" type="slidenum">
              <a:rPr lang="en-US" smtClean="0"/>
              <a:t>‹#›</a:t>
            </a:fld>
            <a:endParaRPr lang="en-US"/>
          </a:p>
        </p:txBody>
      </p:sp>
    </p:spTree>
    <p:extLst>
      <p:ext uri="{BB962C8B-B14F-4D97-AF65-F5344CB8AC3E}">
        <p14:creationId xmlns:p14="http://schemas.microsoft.com/office/powerpoint/2010/main" val="2433850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000FB9-6D7A-458B-9E8B-0E0F23949E16}"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9052A-2132-4862-8808-69B91B504AC1}" type="slidenum">
              <a:rPr lang="en-US" smtClean="0"/>
              <a:t>‹#›</a:t>
            </a:fld>
            <a:endParaRPr lang="en-US"/>
          </a:p>
        </p:txBody>
      </p:sp>
    </p:spTree>
    <p:extLst>
      <p:ext uri="{BB962C8B-B14F-4D97-AF65-F5344CB8AC3E}">
        <p14:creationId xmlns:p14="http://schemas.microsoft.com/office/powerpoint/2010/main" val="1603217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000FB9-6D7A-458B-9E8B-0E0F23949E16}"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9052A-2132-4862-8808-69B91B504AC1}" type="slidenum">
              <a:rPr lang="en-US" smtClean="0"/>
              <a:t>‹#›</a:t>
            </a:fld>
            <a:endParaRPr lang="en-US"/>
          </a:p>
        </p:txBody>
      </p:sp>
    </p:spTree>
    <p:extLst>
      <p:ext uri="{BB962C8B-B14F-4D97-AF65-F5344CB8AC3E}">
        <p14:creationId xmlns:p14="http://schemas.microsoft.com/office/powerpoint/2010/main" val="2137690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000FB9-6D7A-458B-9E8B-0E0F23949E16}"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9052A-2132-4862-8808-69B91B504AC1}" type="slidenum">
              <a:rPr lang="en-US" smtClean="0"/>
              <a:t>‹#›</a:t>
            </a:fld>
            <a:endParaRPr lang="en-US"/>
          </a:p>
        </p:txBody>
      </p:sp>
    </p:spTree>
    <p:extLst>
      <p:ext uri="{BB962C8B-B14F-4D97-AF65-F5344CB8AC3E}">
        <p14:creationId xmlns:p14="http://schemas.microsoft.com/office/powerpoint/2010/main" val="1817361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000FB9-6D7A-458B-9E8B-0E0F23949E16}"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9052A-2132-4862-8808-69B91B504AC1}" type="slidenum">
              <a:rPr lang="en-US" smtClean="0"/>
              <a:t>‹#›</a:t>
            </a:fld>
            <a:endParaRPr lang="en-US"/>
          </a:p>
        </p:txBody>
      </p:sp>
    </p:spTree>
    <p:extLst>
      <p:ext uri="{BB962C8B-B14F-4D97-AF65-F5344CB8AC3E}">
        <p14:creationId xmlns:p14="http://schemas.microsoft.com/office/powerpoint/2010/main" val="772335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000FB9-6D7A-458B-9E8B-0E0F23949E16}"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9052A-2132-4862-8808-69B91B504AC1}" type="slidenum">
              <a:rPr lang="en-US" smtClean="0"/>
              <a:t>‹#›</a:t>
            </a:fld>
            <a:endParaRPr lang="en-US"/>
          </a:p>
        </p:txBody>
      </p:sp>
    </p:spTree>
    <p:extLst>
      <p:ext uri="{BB962C8B-B14F-4D97-AF65-F5344CB8AC3E}">
        <p14:creationId xmlns:p14="http://schemas.microsoft.com/office/powerpoint/2010/main" val="3409466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B000FB9-6D7A-458B-9E8B-0E0F23949E16}"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09052A-2132-4862-8808-69B91B504AC1}" type="slidenum">
              <a:rPr lang="en-US" smtClean="0"/>
              <a:t>‹#›</a:t>
            </a:fld>
            <a:endParaRPr lang="en-US"/>
          </a:p>
        </p:txBody>
      </p:sp>
    </p:spTree>
    <p:extLst>
      <p:ext uri="{BB962C8B-B14F-4D97-AF65-F5344CB8AC3E}">
        <p14:creationId xmlns:p14="http://schemas.microsoft.com/office/powerpoint/2010/main" val="2470079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B000FB9-6D7A-458B-9E8B-0E0F23949E16}"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09052A-2132-4862-8808-69B91B504AC1}" type="slidenum">
              <a:rPr lang="en-US" smtClean="0"/>
              <a:t>‹#›</a:t>
            </a:fld>
            <a:endParaRPr lang="en-US"/>
          </a:p>
        </p:txBody>
      </p:sp>
    </p:spTree>
    <p:extLst>
      <p:ext uri="{BB962C8B-B14F-4D97-AF65-F5344CB8AC3E}">
        <p14:creationId xmlns:p14="http://schemas.microsoft.com/office/powerpoint/2010/main" val="1867807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B000FB9-6D7A-458B-9E8B-0E0F23949E16}"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09052A-2132-4862-8808-69B91B504AC1}" type="slidenum">
              <a:rPr lang="en-US" smtClean="0"/>
              <a:t>‹#›</a:t>
            </a:fld>
            <a:endParaRPr lang="en-US"/>
          </a:p>
        </p:txBody>
      </p:sp>
    </p:spTree>
    <p:extLst>
      <p:ext uri="{BB962C8B-B14F-4D97-AF65-F5344CB8AC3E}">
        <p14:creationId xmlns:p14="http://schemas.microsoft.com/office/powerpoint/2010/main" val="694809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000FB9-6D7A-458B-9E8B-0E0F23949E16}"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09052A-2132-4862-8808-69B91B504AC1}" type="slidenum">
              <a:rPr lang="en-US" smtClean="0"/>
              <a:t>‹#›</a:t>
            </a:fld>
            <a:endParaRPr lang="en-US"/>
          </a:p>
        </p:txBody>
      </p:sp>
    </p:spTree>
    <p:extLst>
      <p:ext uri="{BB962C8B-B14F-4D97-AF65-F5344CB8AC3E}">
        <p14:creationId xmlns:p14="http://schemas.microsoft.com/office/powerpoint/2010/main" val="1813492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000FB9-6D7A-458B-9E8B-0E0F23949E16}"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09052A-2132-4862-8808-69B91B504AC1}" type="slidenum">
              <a:rPr lang="en-US" smtClean="0"/>
              <a:t>‹#›</a:t>
            </a:fld>
            <a:endParaRPr lang="en-US"/>
          </a:p>
        </p:txBody>
      </p:sp>
    </p:spTree>
    <p:extLst>
      <p:ext uri="{BB962C8B-B14F-4D97-AF65-F5344CB8AC3E}">
        <p14:creationId xmlns:p14="http://schemas.microsoft.com/office/powerpoint/2010/main" val="4066020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000FB9-6D7A-458B-9E8B-0E0F23949E16}"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09052A-2132-4862-8808-69B91B504AC1}" type="slidenum">
              <a:rPr lang="en-US" smtClean="0"/>
              <a:t>‹#›</a:t>
            </a:fld>
            <a:endParaRPr lang="en-US"/>
          </a:p>
        </p:txBody>
      </p:sp>
    </p:spTree>
    <p:extLst>
      <p:ext uri="{BB962C8B-B14F-4D97-AF65-F5344CB8AC3E}">
        <p14:creationId xmlns:p14="http://schemas.microsoft.com/office/powerpoint/2010/main" val="4233142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000FB9-6D7A-458B-9E8B-0E0F23949E16}" type="datetimeFigureOut">
              <a:rPr lang="en-US" smtClean="0"/>
              <a:t>9/11/2019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09052A-2132-4862-8808-69B91B504AC1}" type="slidenum">
              <a:rPr lang="en-US" smtClean="0"/>
              <a:t>‹#›</a:t>
            </a:fld>
            <a:endParaRPr lang="en-US"/>
          </a:p>
        </p:txBody>
      </p:sp>
    </p:spTree>
    <p:extLst>
      <p:ext uri="{BB962C8B-B14F-4D97-AF65-F5344CB8AC3E}">
        <p14:creationId xmlns:p14="http://schemas.microsoft.com/office/powerpoint/2010/main" val="2901458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EconLowdownPPTbanner.BM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927202"/>
          </a:xfrm>
          <a:prstGeom prst="rect">
            <a:avLst/>
          </a:prstGeom>
        </p:spPr>
      </p:pic>
      <p:sp>
        <p:nvSpPr>
          <p:cNvPr id="5" name="Title 1"/>
          <p:cNvSpPr txBox="1">
            <a:spLocks/>
          </p:cNvSpPr>
          <p:nvPr/>
        </p:nvSpPr>
        <p:spPr>
          <a:xfrm>
            <a:off x="988423" y="2081464"/>
            <a:ext cx="7167153"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b="1">
                <a:latin typeface="+mn-lt"/>
              </a:rPr>
              <a:t>GDP Expenditures: </a:t>
            </a:r>
            <a:r>
              <a:rPr lang="en-US" sz="4000" b="1" smtClean="0">
                <a:latin typeface="+mn-lt"/>
              </a:rPr>
              <a:t>What Is GDP and How Do We Measure It?</a:t>
            </a:r>
            <a:endParaRPr lang="en-US" sz="2400" b="1">
              <a:latin typeface="+mn-lt"/>
            </a:endParaRPr>
          </a:p>
        </p:txBody>
      </p:sp>
      <p:sp>
        <p:nvSpPr>
          <p:cNvPr id="4" name="TextBox 3"/>
          <p:cNvSpPr txBox="1"/>
          <p:nvPr/>
        </p:nvSpPr>
        <p:spPr>
          <a:xfrm>
            <a:off x="243838" y="6554284"/>
            <a:ext cx="8778240" cy="200055"/>
          </a:xfrm>
          <a:prstGeom prst="rect">
            <a:avLst/>
          </a:prstGeom>
          <a:noFill/>
        </p:spPr>
        <p:txBody>
          <a:bodyPr wrap="square" rtlCol="0">
            <a:spAutoFit/>
          </a:bodyPr>
          <a:lstStyle/>
          <a:p>
            <a:r>
              <a:rPr lang="en-US" sz="700" smtClean="0"/>
              <a:t>© 2019, Federal Reserve Bank of St. Louis. Permission is granted to reprint or photocopy this lesson in it’s entirety for educational purposes, provided the user credits the Federal Reserve Bank of St. Louis, www.stlouisfed.org/education. </a:t>
            </a:r>
            <a:endParaRPr lang="en-US" sz="700"/>
          </a:p>
        </p:txBody>
      </p:sp>
    </p:spTree>
    <p:extLst>
      <p:ext uri="{BB962C8B-B14F-4D97-AF65-F5344CB8AC3E}">
        <p14:creationId xmlns:p14="http://schemas.microsoft.com/office/powerpoint/2010/main" val="148140509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EconLowdownPPTbanner.BM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927202"/>
          </a:xfrm>
          <a:prstGeom prst="rect">
            <a:avLst/>
          </a:prstGeom>
        </p:spPr>
      </p:pic>
      <p:sp>
        <p:nvSpPr>
          <p:cNvPr id="2" name="Rectangle 1"/>
          <p:cNvSpPr/>
          <p:nvPr/>
        </p:nvSpPr>
        <p:spPr>
          <a:xfrm>
            <a:off x="689956" y="1154616"/>
            <a:ext cx="7855528" cy="1015663"/>
          </a:xfrm>
          <a:prstGeom prst="rect">
            <a:avLst/>
          </a:prstGeom>
        </p:spPr>
        <p:txBody>
          <a:bodyPr wrap="square">
            <a:spAutoFit/>
          </a:bodyPr>
          <a:lstStyle/>
          <a:p>
            <a:endParaRPr lang="en-US" sz="2800" dirty="0"/>
          </a:p>
          <a:p>
            <a:pPr algn="ctr"/>
            <a:r>
              <a:rPr lang="en-US" sz="3200" b="1" dirty="0"/>
              <a:t>GDP</a:t>
            </a:r>
            <a:r>
              <a:rPr lang="en-US" sz="3200" dirty="0"/>
              <a:t> </a:t>
            </a:r>
            <a:r>
              <a:rPr lang="en-US" sz="3200" dirty="0">
                <a:solidFill>
                  <a:schemeClr val="bg1">
                    <a:lumMod val="85000"/>
                  </a:schemeClr>
                </a:solidFill>
              </a:rPr>
              <a:t>=</a:t>
            </a:r>
            <a:r>
              <a:rPr lang="en-US" sz="3200" dirty="0"/>
              <a:t> </a:t>
            </a:r>
            <a:r>
              <a:rPr lang="en-US" sz="3200" b="1" dirty="0">
                <a:solidFill>
                  <a:srgbClr val="C00000"/>
                </a:solidFill>
              </a:rPr>
              <a:t>C </a:t>
            </a:r>
            <a:r>
              <a:rPr lang="en-US" sz="3200" dirty="0">
                <a:solidFill>
                  <a:schemeClr val="bg1">
                    <a:lumMod val="75000"/>
                  </a:schemeClr>
                </a:solidFill>
              </a:rPr>
              <a:t>+ I + G + (X </a:t>
            </a:r>
            <a:r>
              <a:rPr lang="en-US" sz="3200" dirty="0">
                <a:solidFill>
                  <a:schemeClr val="bg1">
                    <a:lumMod val="75000"/>
                  </a:schemeClr>
                </a:solidFill>
                <a:sym typeface="Symbol" panose="05050102010706020507" pitchFamily="18" charset="2"/>
              </a:rPr>
              <a:t> M)</a:t>
            </a:r>
            <a:r>
              <a:rPr lang="en-US" sz="3200" dirty="0">
                <a:solidFill>
                  <a:schemeClr val="bg1">
                    <a:lumMod val="75000"/>
                  </a:schemeClr>
                </a:solidFill>
              </a:rPr>
              <a:t> </a:t>
            </a:r>
          </a:p>
        </p:txBody>
      </p:sp>
      <p:sp>
        <p:nvSpPr>
          <p:cNvPr id="4" name="Rectangle 3"/>
          <p:cNvSpPr/>
          <p:nvPr/>
        </p:nvSpPr>
        <p:spPr>
          <a:xfrm>
            <a:off x="689956" y="2397693"/>
            <a:ext cx="7855528" cy="1354217"/>
          </a:xfrm>
          <a:prstGeom prst="rect">
            <a:avLst/>
          </a:prstGeom>
        </p:spPr>
        <p:txBody>
          <a:bodyPr wrap="square">
            <a:spAutoFit/>
          </a:bodyPr>
          <a:lstStyle/>
          <a:p>
            <a:r>
              <a:rPr lang="en-US" sz="2400" b="1"/>
              <a:t>Personal consumption expenditures (C)</a:t>
            </a:r>
            <a:r>
              <a:rPr lang="en-US" sz="2400"/>
              <a:t>: Spending by households on </a:t>
            </a:r>
            <a:r>
              <a:rPr lang="en-US" sz="2400" err="1"/>
              <a:t>new</a:t>
            </a:r>
            <a:r>
              <a:rPr lang="en-US" sz="2400" err="1">
                <a:sym typeface="Symbol" panose="05050102010706020507" pitchFamily="18" charset="2"/>
              </a:rPr>
              <a:t>not</a:t>
            </a:r>
            <a:r>
              <a:rPr lang="en-US" sz="2400">
                <a:sym typeface="Symbol" panose="05050102010706020507" pitchFamily="18" charset="2"/>
              </a:rPr>
              <a:t> </a:t>
            </a:r>
            <a:r>
              <a:rPr lang="en-US" sz="2400" err="1">
                <a:sym typeface="Symbol" panose="05050102010706020507" pitchFamily="18" charset="2"/>
              </a:rPr>
              <a:t>used</a:t>
            </a:r>
            <a:r>
              <a:rPr lang="en-US" sz="2400" err="1"/>
              <a:t>goods</a:t>
            </a:r>
            <a:r>
              <a:rPr lang="en-US" sz="2400"/>
              <a:t> and services. </a:t>
            </a:r>
          </a:p>
          <a:p>
            <a:pPr marL="914400" lvl="1" indent="-457200">
              <a:spcBef>
                <a:spcPts val="1200"/>
              </a:spcBef>
              <a:buFont typeface="Arial" panose="020B0604020202020204" pitchFamily="34" charset="0"/>
              <a:buChar char="•"/>
            </a:pPr>
            <a:r>
              <a:rPr lang="en-US" sz="2400"/>
              <a:t>Usually make up over two-thirds of GDP </a:t>
            </a:r>
            <a:r>
              <a:rPr lang="en-US" sz="2400" smtClean="0"/>
              <a:t>spending.</a:t>
            </a:r>
            <a:endParaRPr lang="en-US" sz="2400"/>
          </a:p>
        </p:txBody>
      </p:sp>
    </p:spTree>
    <p:extLst>
      <p:ext uri="{BB962C8B-B14F-4D97-AF65-F5344CB8AC3E}">
        <p14:creationId xmlns:p14="http://schemas.microsoft.com/office/powerpoint/2010/main" val="129674912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EconLowdownPPTbanner.BM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927202"/>
          </a:xfrm>
          <a:prstGeom prst="rect">
            <a:avLst/>
          </a:prstGeom>
        </p:spPr>
      </p:pic>
      <p:sp>
        <p:nvSpPr>
          <p:cNvPr id="2" name="Rectangle 1"/>
          <p:cNvSpPr/>
          <p:nvPr/>
        </p:nvSpPr>
        <p:spPr>
          <a:xfrm>
            <a:off x="689956" y="1154616"/>
            <a:ext cx="7855528" cy="1015663"/>
          </a:xfrm>
          <a:prstGeom prst="rect">
            <a:avLst/>
          </a:prstGeom>
        </p:spPr>
        <p:txBody>
          <a:bodyPr wrap="square">
            <a:spAutoFit/>
          </a:bodyPr>
          <a:lstStyle/>
          <a:p>
            <a:endParaRPr lang="en-US" sz="2800"/>
          </a:p>
          <a:p>
            <a:pPr algn="ctr"/>
            <a:r>
              <a:rPr lang="en-US" sz="3200" b="1"/>
              <a:t>GDP</a:t>
            </a:r>
            <a:r>
              <a:rPr lang="en-US" sz="3200"/>
              <a:t> </a:t>
            </a:r>
            <a:r>
              <a:rPr lang="en-US" sz="3200">
                <a:solidFill>
                  <a:schemeClr val="bg1">
                    <a:lumMod val="85000"/>
                  </a:schemeClr>
                </a:solidFill>
              </a:rPr>
              <a:t>=</a:t>
            </a:r>
            <a:r>
              <a:rPr lang="en-US" sz="3200"/>
              <a:t> </a:t>
            </a:r>
            <a:r>
              <a:rPr lang="en-US" sz="3200" b="1"/>
              <a:t>C</a:t>
            </a:r>
            <a:r>
              <a:rPr lang="en-US" sz="3200" b="1">
                <a:solidFill>
                  <a:srgbClr val="C00000"/>
                </a:solidFill>
              </a:rPr>
              <a:t> </a:t>
            </a:r>
            <a:r>
              <a:rPr lang="en-US" sz="3200" b="1"/>
              <a:t>+</a:t>
            </a:r>
            <a:r>
              <a:rPr lang="en-US" sz="3200">
                <a:solidFill>
                  <a:schemeClr val="bg1">
                    <a:lumMod val="75000"/>
                  </a:schemeClr>
                </a:solidFill>
              </a:rPr>
              <a:t> </a:t>
            </a:r>
            <a:r>
              <a:rPr lang="en-US" sz="3200" b="1">
                <a:solidFill>
                  <a:srgbClr val="FF0000"/>
                </a:solidFill>
              </a:rPr>
              <a:t>I</a:t>
            </a:r>
            <a:r>
              <a:rPr lang="en-US" sz="3200">
                <a:solidFill>
                  <a:schemeClr val="bg1">
                    <a:lumMod val="75000"/>
                  </a:schemeClr>
                </a:solidFill>
              </a:rPr>
              <a:t> + G + (X </a:t>
            </a:r>
            <a:r>
              <a:rPr lang="en-US" sz="3200">
                <a:solidFill>
                  <a:schemeClr val="bg1">
                    <a:lumMod val="75000"/>
                  </a:schemeClr>
                </a:solidFill>
                <a:sym typeface="Symbol" panose="05050102010706020507" pitchFamily="18" charset="2"/>
              </a:rPr>
              <a:t> M)</a:t>
            </a:r>
            <a:r>
              <a:rPr lang="en-US" sz="3200">
                <a:solidFill>
                  <a:schemeClr val="bg1">
                    <a:lumMod val="75000"/>
                  </a:schemeClr>
                </a:solidFill>
              </a:rPr>
              <a:t> </a:t>
            </a:r>
          </a:p>
        </p:txBody>
      </p:sp>
      <p:sp>
        <p:nvSpPr>
          <p:cNvPr id="4" name="Rectangle 3"/>
          <p:cNvSpPr/>
          <p:nvPr/>
        </p:nvSpPr>
        <p:spPr>
          <a:xfrm>
            <a:off x="689956" y="2397693"/>
            <a:ext cx="7855528" cy="1200329"/>
          </a:xfrm>
          <a:prstGeom prst="rect">
            <a:avLst/>
          </a:prstGeom>
        </p:spPr>
        <p:txBody>
          <a:bodyPr wrap="square">
            <a:spAutoFit/>
          </a:bodyPr>
          <a:lstStyle/>
          <a:p>
            <a:r>
              <a:rPr lang="en-US" sz="2400" b="1"/>
              <a:t>Gross private investment (I)</a:t>
            </a:r>
            <a:r>
              <a:rPr lang="en-US" sz="2400"/>
              <a:t>: Spending by businesses on machinery, factories, equipment, tools, and construction of new buildings. </a:t>
            </a:r>
          </a:p>
        </p:txBody>
      </p:sp>
      <p:sp>
        <p:nvSpPr>
          <p:cNvPr id="5" name="TextBox 4"/>
          <p:cNvSpPr txBox="1"/>
          <p:nvPr/>
        </p:nvSpPr>
        <p:spPr>
          <a:xfrm>
            <a:off x="243838" y="6554284"/>
            <a:ext cx="8778240" cy="200055"/>
          </a:xfrm>
          <a:prstGeom prst="rect">
            <a:avLst/>
          </a:prstGeom>
          <a:noFill/>
        </p:spPr>
        <p:txBody>
          <a:bodyPr wrap="square" rtlCol="0">
            <a:spAutoFit/>
          </a:bodyPr>
          <a:lstStyle/>
          <a:p>
            <a:r>
              <a:rPr lang="en-US" sz="700" smtClean="0"/>
              <a:t>© 2019, Federal Reserve Bank of St. Louis. Permission is granted to reprint or photocopy this lesson in it’s entirety for educational purposes, provided the user credits the Federal Reserve Bank of St. Louis, www.stlouisfed.org/education. </a:t>
            </a:r>
            <a:endParaRPr lang="en-US" sz="700"/>
          </a:p>
        </p:txBody>
      </p:sp>
    </p:spTree>
    <p:extLst>
      <p:ext uri="{BB962C8B-B14F-4D97-AF65-F5344CB8AC3E}">
        <p14:creationId xmlns:p14="http://schemas.microsoft.com/office/powerpoint/2010/main" val="239222678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EconLowdownPPTbanner.BM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927202"/>
          </a:xfrm>
          <a:prstGeom prst="rect">
            <a:avLst/>
          </a:prstGeom>
        </p:spPr>
      </p:pic>
      <p:sp>
        <p:nvSpPr>
          <p:cNvPr id="2" name="Rectangle 1"/>
          <p:cNvSpPr/>
          <p:nvPr/>
        </p:nvSpPr>
        <p:spPr>
          <a:xfrm>
            <a:off x="689956" y="1154616"/>
            <a:ext cx="7855528" cy="1015663"/>
          </a:xfrm>
          <a:prstGeom prst="rect">
            <a:avLst/>
          </a:prstGeom>
        </p:spPr>
        <p:txBody>
          <a:bodyPr wrap="square">
            <a:spAutoFit/>
          </a:bodyPr>
          <a:lstStyle/>
          <a:p>
            <a:endParaRPr lang="en-US" sz="2800"/>
          </a:p>
          <a:p>
            <a:pPr algn="ctr"/>
            <a:r>
              <a:rPr lang="en-US" sz="3200" b="1"/>
              <a:t>GDP</a:t>
            </a:r>
            <a:r>
              <a:rPr lang="en-US" sz="3200"/>
              <a:t> </a:t>
            </a:r>
            <a:r>
              <a:rPr lang="en-US" sz="3200">
                <a:solidFill>
                  <a:schemeClr val="bg1">
                    <a:lumMod val="85000"/>
                  </a:schemeClr>
                </a:solidFill>
              </a:rPr>
              <a:t>=</a:t>
            </a:r>
            <a:r>
              <a:rPr lang="en-US" sz="3200"/>
              <a:t> </a:t>
            </a:r>
            <a:r>
              <a:rPr lang="en-US" sz="3200" b="1"/>
              <a:t>C</a:t>
            </a:r>
            <a:r>
              <a:rPr lang="en-US" sz="3200" b="1">
                <a:solidFill>
                  <a:srgbClr val="C00000"/>
                </a:solidFill>
              </a:rPr>
              <a:t> </a:t>
            </a:r>
            <a:r>
              <a:rPr lang="en-US" sz="3200" b="1"/>
              <a:t>+</a:t>
            </a:r>
            <a:r>
              <a:rPr lang="en-US" sz="3200">
                <a:solidFill>
                  <a:schemeClr val="bg1">
                    <a:lumMod val="75000"/>
                  </a:schemeClr>
                </a:solidFill>
              </a:rPr>
              <a:t> </a:t>
            </a:r>
            <a:r>
              <a:rPr lang="en-US" sz="3200" b="1"/>
              <a:t>I</a:t>
            </a:r>
            <a:r>
              <a:rPr lang="en-US" sz="3200"/>
              <a:t> </a:t>
            </a:r>
            <a:r>
              <a:rPr lang="en-US" sz="3200" b="1"/>
              <a:t>+</a:t>
            </a:r>
            <a:r>
              <a:rPr lang="en-US" sz="3200">
                <a:solidFill>
                  <a:schemeClr val="bg1">
                    <a:lumMod val="75000"/>
                  </a:schemeClr>
                </a:solidFill>
              </a:rPr>
              <a:t> </a:t>
            </a:r>
            <a:r>
              <a:rPr lang="en-US" sz="3200" b="1">
                <a:solidFill>
                  <a:srgbClr val="FF0000"/>
                </a:solidFill>
              </a:rPr>
              <a:t>G</a:t>
            </a:r>
            <a:r>
              <a:rPr lang="en-US" sz="3200">
                <a:solidFill>
                  <a:schemeClr val="bg1">
                    <a:lumMod val="75000"/>
                  </a:schemeClr>
                </a:solidFill>
              </a:rPr>
              <a:t> + (X </a:t>
            </a:r>
            <a:r>
              <a:rPr lang="en-US" sz="3200">
                <a:solidFill>
                  <a:schemeClr val="bg1">
                    <a:lumMod val="75000"/>
                  </a:schemeClr>
                </a:solidFill>
                <a:sym typeface="Symbol" panose="05050102010706020507" pitchFamily="18" charset="2"/>
              </a:rPr>
              <a:t> M)</a:t>
            </a:r>
            <a:r>
              <a:rPr lang="en-US" sz="3200">
                <a:solidFill>
                  <a:schemeClr val="bg1">
                    <a:lumMod val="75000"/>
                  </a:schemeClr>
                </a:solidFill>
              </a:rPr>
              <a:t> </a:t>
            </a:r>
          </a:p>
        </p:txBody>
      </p:sp>
      <p:sp>
        <p:nvSpPr>
          <p:cNvPr id="4" name="Rectangle 3"/>
          <p:cNvSpPr/>
          <p:nvPr/>
        </p:nvSpPr>
        <p:spPr>
          <a:xfrm>
            <a:off x="689956" y="2397693"/>
            <a:ext cx="7855528" cy="2092881"/>
          </a:xfrm>
          <a:prstGeom prst="rect">
            <a:avLst/>
          </a:prstGeom>
        </p:spPr>
        <p:txBody>
          <a:bodyPr wrap="square">
            <a:spAutoFit/>
          </a:bodyPr>
          <a:lstStyle/>
          <a:p>
            <a:r>
              <a:rPr lang="en-US" sz="2400" b="1"/>
              <a:t>Government purchases (G)</a:t>
            </a:r>
            <a:r>
              <a:rPr lang="en-US" sz="2400"/>
              <a:t>: Spending by </a:t>
            </a:r>
            <a:r>
              <a:rPr lang="en-US" sz="2400" i="1"/>
              <a:t>all levels </a:t>
            </a:r>
            <a:r>
              <a:rPr lang="en-US" sz="2400"/>
              <a:t>of government on goods and services, including spending on the military, schools, and highways</a:t>
            </a:r>
            <a:r>
              <a:rPr lang="en-US" sz="2400" smtClean="0"/>
              <a:t>.</a:t>
            </a:r>
          </a:p>
          <a:p>
            <a:pPr marL="914400" lvl="1" indent="-457200">
              <a:spcBef>
                <a:spcPts val="1200"/>
              </a:spcBef>
              <a:buFont typeface="Arial" panose="020B0604020202020204" pitchFamily="34" charset="0"/>
              <a:buChar char="•"/>
            </a:pPr>
            <a:r>
              <a:rPr lang="en-US" sz="2400" smtClean="0"/>
              <a:t>Does not include spending on transfer payments, such as Social Security payments.</a:t>
            </a:r>
            <a:endParaRPr lang="en-US" sz="2400"/>
          </a:p>
        </p:txBody>
      </p:sp>
      <p:sp>
        <p:nvSpPr>
          <p:cNvPr id="5" name="TextBox 4"/>
          <p:cNvSpPr txBox="1"/>
          <p:nvPr/>
        </p:nvSpPr>
        <p:spPr>
          <a:xfrm>
            <a:off x="243838" y="6554284"/>
            <a:ext cx="8778240" cy="200055"/>
          </a:xfrm>
          <a:prstGeom prst="rect">
            <a:avLst/>
          </a:prstGeom>
          <a:noFill/>
        </p:spPr>
        <p:txBody>
          <a:bodyPr wrap="square" rtlCol="0">
            <a:spAutoFit/>
          </a:bodyPr>
          <a:lstStyle/>
          <a:p>
            <a:r>
              <a:rPr lang="en-US" sz="700" smtClean="0"/>
              <a:t>© 2019, Federal Reserve Bank of St. Louis. Permission is granted to reprint or photocopy this lesson in it’s entirety for educational purposes, provided the user credits the Federal Reserve Bank of St. Louis, www.stlouisfed.org/education. </a:t>
            </a:r>
            <a:endParaRPr lang="en-US" sz="700"/>
          </a:p>
        </p:txBody>
      </p:sp>
    </p:spTree>
    <p:extLst>
      <p:ext uri="{BB962C8B-B14F-4D97-AF65-F5344CB8AC3E}">
        <p14:creationId xmlns:p14="http://schemas.microsoft.com/office/powerpoint/2010/main" val="418217014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EconLowdownPPTbanner.BM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927202"/>
          </a:xfrm>
          <a:prstGeom prst="rect">
            <a:avLst/>
          </a:prstGeom>
        </p:spPr>
      </p:pic>
      <p:sp>
        <p:nvSpPr>
          <p:cNvPr id="2" name="Rectangle 1"/>
          <p:cNvSpPr/>
          <p:nvPr/>
        </p:nvSpPr>
        <p:spPr>
          <a:xfrm>
            <a:off x="689956" y="1154616"/>
            <a:ext cx="7855528" cy="1015663"/>
          </a:xfrm>
          <a:prstGeom prst="rect">
            <a:avLst/>
          </a:prstGeom>
        </p:spPr>
        <p:txBody>
          <a:bodyPr wrap="square">
            <a:spAutoFit/>
          </a:bodyPr>
          <a:lstStyle/>
          <a:p>
            <a:endParaRPr lang="en-US" sz="2800"/>
          </a:p>
          <a:p>
            <a:pPr algn="ctr"/>
            <a:r>
              <a:rPr lang="en-US" sz="3200" b="1"/>
              <a:t>GDP</a:t>
            </a:r>
            <a:r>
              <a:rPr lang="en-US" sz="3200"/>
              <a:t> </a:t>
            </a:r>
            <a:r>
              <a:rPr lang="en-US" sz="3200" b="1">
                <a:solidFill>
                  <a:srgbClr val="FF0000"/>
                </a:solidFill>
              </a:rPr>
              <a:t>=</a:t>
            </a:r>
            <a:r>
              <a:rPr lang="en-US" sz="3200"/>
              <a:t> </a:t>
            </a:r>
            <a:r>
              <a:rPr lang="en-US" sz="3200" b="1"/>
              <a:t>C</a:t>
            </a:r>
            <a:r>
              <a:rPr lang="en-US" sz="3200" b="1">
                <a:solidFill>
                  <a:srgbClr val="C00000"/>
                </a:solidFill>
              </a:rPr>
              <a:t> </a:t>
            </a:r>
            <a:r>
              <a:rPr lang="en-US" sz="3200" b="1"/>
              <a:t>+</a:t>
            </a:r>
            <a:r>
              <a:rPr lang="en-US" sz="3200">
                <a:solidFill>
                  <a:schemeClr val="bg1">
                    <a:lumMod val="75000"/>
                  </a:schemeClr>
                </a:solidFill>
              </a:rPr>
              <a:t> </a:t>
            </a:r>
            <a:r>
              <a:rPr lang="en-US" sz="3200" b="1"/>
              <a:t>I</a:t>
            </a:r>
            <a:r>
              <a:rPr lang="en-US" sz="3200"/>
              <a:t> </a:t>
            </a:r>
            <a:r>
              <a:rPr lang="en-US" sz="3200" b="1"/>
              <a:t>+</a:t>
            </a:r>
            <a:r>
              <a:rPr lang="en-US" sz="3200">
                <a:solidFill>
                  <a:schemeClr val="bg1">
                    <a:lumMod val="75000"/>
                  </a:schemeClr>
                </a:solidFill>
              </a:rPr>
              <a:t> </a:t>
            </a:r>
            <a:r>
              <a:rPr lang="en-US" sz="3200" b="1"/>
              <a:t>G</a:t>
            </a:r>
            <a:r>
              <a:rPr lang="en-US" sz="3200">
                <a:solidFill>
                  <a:schemeClr val="bg1">
                    <a:lumMod val="75000"/>
                  </a:schemeClr>
                </a:solidFill>
              </a:rPr>
              <a:t> + (X </a:t>
            </a:r>
            <a:r>
              <a:rPr lang="en-US" sz="3200">
                <a:solidFill>
                  <a:schemeClr val="bg1">
                    <a:lumMod val="75000"/>
                  </a:schemeClr>
                </a:solidFill>
                <a:sym typeface="Symbol" panose="05050102010706020507" pitchFamily="18" charset="2"/>
              </a:rPr>
              <a:t> M)</a:t>
            </a:r>
            <a:r>
              <a:rPr lang="en-US" sz="3200">
                <a:solidFill>
                  <a:schemeClr val="bg1">
                    <a:lumMod val="75000"/>
                  </a:schemeClr>
                </a:solidFill>
              </a:rPr>
              <a:t> </a:t>
            </a:r>
          </a:p>
        </p:txBody>
      </p:sp>
      <p:sp>
        <p:nvSpPr>
          <p:cNvPr id="5" name="TextBox 4"/>
          <p:cNvSpPr txBox="1"/>
          <p:nvPr/>
        </p:nvSpPr>
        <p:spPr>
          <a:xfrm>
            <a:off x="243838" y="6554284"/>
            <a:ext cx="8778240" cy="200055"/>
          </a:xfrm>
          <a:prstGeom prst="rect">
            <a:avLst/>
          </a:prstGeom>
          <a:noFill/>
        </p:spPr>
        <p:txBody>
          <a:bodyPr wrap="square" rtlCol="0">
            <a:spAutoFit/>
          </a:bodyPr>
          <a:lstStyle/>
          <a:p>
            <a:r>
              <a:rPr lang="en-US" sz="700" smtClean="0"/>
              <a:t>© 2019, Federal Reserve Bank of St. Louis. Permission is granted to reprint or photocopy this lesson in it’s entirety for educational purposes, provided the user credits the Federal Reserve Bank of St. Louis, www.stlouisfed.org/education. </a:t>
            </a:r>
            <a:endParaRPr lang="en-US" sz="700"/>
          </a:p>
        </p:txBody>
      </p:sp>
    </p:spTree>
    <p:extLst>
      <p:ext uri="{BB962C8B-B14F-4D97-AF65-F5344CB8AC3E}">
        <p14:creationId xmlns:p14="http://schemas.microsoft.com/office/powerpoint/2010/main" val="152059677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EconLowdownPPTbanner.BM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927202"/>
          </a:xfrm>
          <a:prstGeom prst="rect">
            <a:avLst/>
          </a:prstGeom>
        </p:spPr>
      </p:pic>
      <p:sp>
        <p:nvSpPr>
          <p:cNvPr id="2" name="Rectangle 1"/>
          <p:cNvSpPr/>
          <p:nvPr/>
        </p:nvSpPr>
        <p:spPr>
          <a:xfrm>
            <a:off x="689956" y="1154616"/>
            <a:ext cx="7855528" cy="1015663"/>
          </a:xfrm>
          <a:prstGeom prst="rect">
            <a:avLst/>
          </a:prstGeom>
        </p:spPr>
        <p:txBody>
          <a:bodyPr wrap="square">
            <a:spAutoFit/>
          </a:bodyPr>
          <a:lstStyle/>
          <a:p>
            <a:endParaRPr lang="en-US" sz="2800"/>
          </a:p>
          <a:p>
            <a:pPr algn="ctr"/>
            <a:r>
              <a:rPr lang="en-US" sz="3200" b="1"/>
              <a:t>GDP</a:t>
            </a:r>
            <a:r>
              <a:rPr lang="en-US" sz="3200"/>
              <a:t> = </a:t>
            </a:r>
            <a:r>
              <a:rPr lang="en-US" sz="3200" b="1"/>
              <a:t>C</a:t>
            </a:r>
            <a:r>
              <a:rPr lang="en-US" sz="3200" b="1">
                <a:solidFill>
                  <a:srgbClr val="C00000"/>
                </a:solidFill>
              </a:rPr>
              <a:t> </a:t>
            </a:r>
            <a:r>
              <a:rPr lang="en-US" sz="3200" b="1"/>
              <a:t>+</a:t>
            </a:r>
            <a:r>
              <a:rPr lang="en-US" sz="3200">
                <a:solidFill>
                  <a:schemeClr val="bg1">
                    <a:lumMod val="75000"/>
                  </a:schemeClr>
                </a:solidFill>
              </a:rPr>
              <a:t> </a:t>
            </a:r>
            <a:r>
              <a:rPr lang="en-US" sz="3200" b="1"/>
              <a:t>I</a:t>
            </a:r>
            <a:r>
              <a:rPr lang="en-US" sz="3200"/>
              <a:t> +</a:t>
            </a:r>
            <a:r>
              <a:rPr lang="en-US" sz="3200">
                <a:solidFill>
                  <a:schemeClr val="bg1">
                    <a:lumMod val="75000"/>
                  </a:schemeClr>
                </a:solidFill>
              </a:rPr>
              <a:t> </a:t>
            </a:r>
            <a:r>
              <a:rPr lang="en-US" sz="3200" b="1"/>
              <a:t>G</a:t>
            </a:r>
            <a:r>
              <a:rPr lang="en-US" sz="3200"/>
              <a:t> </a:t>
            </a:r>
            <a:r>
              <a:rPr lang="en-US" sz="3200" b="1"/>
              <a:t>+</a:t>
            </a:r>
            <a:r>
              <a:rPr lang="en-US" sz="3200">
                <a:solidFill>
                  <a:schemeClr val="bg1">
                    <a:lumMod val="75000"/>
                  </a:schemeClr>
                </a:solidFill>
              </a:rPr>
              <a:t> (</a:t>
            </a:r>
            <a:r>
              <a:rPr lang="en-US" sz="3200" b="1">
                <a:solidFill>
                  <a:srgbClr val="FF0000"/>
                </a:solidFill>
              </a:rPr>
              <a:t>X</a:t>
            </a:r>
            <a:r>
              <a:rPr lang="en-US" sz="3200">
                <a:solidFill>
                  <a:schemeClr val="bg1">
                    <a:lumMod val="75000"/>
                  </a:schemeClr>
                </a:solidFill>
              </a:rPr>
              <a:t> </a:t>
            </a:r>
            <a:r>
              <a:rPr lang="en-US" sz="3200">
                <a:solidFill>
                  <a:schemeClr val="bg1">
                    <a:lumMod val="75000"/>
                  </a:schemeClr>
                </a:solidFill>
                <a:sym typeface="Symbol" panose="05050102010706020507" pitchFamily="18" charset="2"/>
              </a:rPr>
              <a:t> M)</a:t>
            </a:r>
            <a:r>
              <a:rPr lang="en-US" sz="3200">
                <a:solidFill>
                  <a:schemeClr val="bg1">
                    <a:lumMod val="75000"/>
                  </a:schemeClr>
                </a:solidFill>
              </a:rPr>
              <a:t> </a:t>
            </a:r>
          </a:p>
        </p:txBody>
      </p:sp>
      <p:sp>
        <p:nvSpPr>
          <p:cNvPr id="4" name="Rectangle 3"/>
          <p:cNvSpPr/>
          <p:nvPr/>
        </p:nvSpPr>
        <p:spPr>
          <a:xfrm>
            <a:off x="689956" y="2397693"/>
            <a:ext cx="7855528" cy="2092881"/>
          </a:xfrm>
          <a:prstGeom prst="rect">
            <a:avLst/>
          </a:prstGeom>
        </p:spPr>
        <p:txBody>
          <a:bodyPr wrap="square">
            <a:spAutoFit/>
          </a:bodyPr>
          <a:lstStyle/>
          <a:p>
            <a:r>
              <a:rPr lang="en-US" sz="2400" b="1"/>
              <a:t>Exports (X)</a:t>
            </a:r>
            <a:r>
              <a:rPr lang="en-US" sz="2400"/>
              <a:t>: </a:t>
            </a:r>
            <a:r>
              <a:rPr lang="en-US" sz="2400" smtClean="0"/>
              <a:t>Resources, goods, </a:t>
            </a:r>
            <a:r>
              <a:rPr lang="en-US" sz="2400"/>
              <a:t>or services that are produced domestically but sold abroad.</a:t>
            </a:r>
          </a:p>
          <a:p>
            <a:pPr marL="914400" lvl="1" indent="-457200">
              <a:spcBef>
                <a:spcPts val="1200"/>
              </a:spcBef>
              <a:buFont typeface="Arial" panose="020B0604020202020204" pitchFamily="34" charset="0"/>
              <a:buChar char="•"/>
            </a:pPr>
            <a:r>
              <a:rPr lang="en-US" sz="2400"/>
              <a:t>Includes </a:t>
            </a:r>
            <a:r>
              <a:rPr lang="en-US" sz="2400" smtClean="0"/>
              <a:t>final goods and services and intermediate goods.</a:t>
            </a:r>
          </a:p>
          <a:p>
            <a:endParaRPr lang="en-US" sz="2400"/>
          </a:p>
        </p:txBody>
      </p:sp>
      <p:sp>
        <p:nvSpPr>
          <p:cNvPr id="5" name="TextBox 4"/>
          <p:cNvSpPr txBox="1"/>
          <p:nvPr/>
        </p:nvSpPr>
        <p:spPr>
          <a:xfrm>
            <a:off x="243838" y="6554284"/>
            <a:ext cx="8778240" cy="200055"/>
          </a:xfrm>
          <a:prstGeom prst="rect">
            <a:avLst/>
          </a:prstGeom>
          <a:noFill/>
        </p:spPr>
        <p:txBody>
          <a:bodyPr wrap="square" rtlCol="0">
            <a:spAutoFit/>
          </a:bodyPr>
          <a:lstStyle/>
          <a:p>
            <a:r>
              <a:rPr lang="en-US" sz="700" smtClean="0"/>
              <a:t>© 2019, Federal Reserve Bank of St. Louis. Permission is granted to reprint or photocopy this lesson in it’s entirety for educational purposes, provided the user credits the Federal Reserve Bank of St. Louis, www.stlouisfed.org/education. </a:t>
            </a:r>
            <a:endParaRPr lang="en-US" sz="700"/>
          </a:p>
        </p:txBody>
      </p:sp>
    </p:spTree>
    <p:extLst>
      <p:ext uri="{BB962C8B-B14F-4D97-AF65-F5344CB8AC3E}">
        <p14:creationId xmlns:p14="http://schemas.microsoft.com/office/powerpoint/2010/main" val="11104401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ight Arrow 11"/>
          <p:cNvSpPr/>
          <p:nvPr/>
        </p:nvSpPr>
        <p:spPr>
          <a:xfrm rot="16200000">
            <a:off x="4135723" y="2131474"/>
            <a:ext cx="411195" cy="378229"/>
          </a:xfrm>
          <a:prstGeom prst="rightArrow">
            <a:avLst/>
          </a:prstGeom>
          <a:solidFill>
            <a:srgbClr val="608F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632661" y="1654233"/>
            <a:ext cx="1487978" cy="43226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EconLowdownPPTbanner.BM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927202"/>
          </a:xfrm>
          <a:prstGeom prst="rect">
            <a:avLst/>
          </a:prstGeom>
        </p:spPr>
      </p:pic>
      <p:sp>
        <p:nvSpPr>
          <p:cNvPr id="2" name="Rectangle 1"/>
          <p:cNvSpPr/>
          <p:nvPr/>
        </p:nvSpPr>
        <p:spPr>
          <a:xfrm>
            <a:off x="689956" y="1154616"/>
            <a:ext cx="7855528" cy="1015663"/>
          </a:xfrm>
          <a:prstGeom prst="rect">
            <a:avLst/>
          </a:prstGeom>
        </p:spPr>
        <p:txBody>
          <a:bodyPr wrap="square">
            <a:spAutoFit/>
          </a:bodyPr>
          <a:lstStyle/>
          <a:p>
            <a:endParaRPr lang="en-US" sz="2800"/>
          </a:p>
          <a:p>
            <a:pPr algn="ctr"/>
            <a:r>
              <a:rPr lang="en-US" sz="3200" b="1"/>
              <a:t>GDP</a:t>
            </a:r>
            <a:r>
              <a:rPr lang="en-US" sz="3200"/>
              <a:t> = </a:t>
            </a:r>
            <a:r>
              <a:rPr lang="en-US" sz="3200" b="1"/>
              <a:t>C</a:t>
            </a:r>
            <a:r>
              <a:rPr lang="en-US" sz="3200" b="1">
                <a:solidFill>
                  <a:srgbClr val="C00000"/>
                </a:solidFill>
              </a:rPr>
              <a:t> </a:t>
            </a:r>
            <a:r>
              <a:rPr lang="en-US" sz="3200" b="1"/>
              <a:t>+</a:t>
            </a:r>
            <a:r>
              <a:rPr lang="en-US" sz="3200">
                <a:solidFill>
                  <a:schemeClr val="bg1">
                    <a:lumMod val="75000"/>
                  </a:schemeClr>
                </a:solidFill>
              </a:rPr>
              <a:t> </a:t>
            </a:r>
            <a:r>
              <a:rPr lang="en-US" sz="3200" b="1"/>
              <a:t>I</a:t>
            </a:r>
            <a:r>
              <a:rPr lang="en-US" sz="3200"/>
              <a:t> </a:t>
            </a:r>
            <a:r>
              <a:rPr lang="en-US" sz="3200" b="1"/>
              <a:t>+</a:t>
            </a:r>
            <a:r>
              <a:rPr lang="en-US" sz="3200">
                <a:solidFill>
                  <a:schemeClr val="bg1">
                    <a:lumMod val="75000"/>
                  </a:schemeClr>
                </a:solidFill>
              </a:rPr>
              <a:t> </a:t>
            </a:r>
            <a:r>
              <a:rPr lang="en-US" sz="3200" b="1"/>
              <a:t>G</a:t>
            </a:r>
            <a:r>
              <a:rPr lang="en-US" sz="3200"/>
              <a:t> </a:t>
            </a:r>
            <a:r>
              <a:rPr lang="en-US" sz="3200" b="1"/>
              <a:t>+</a:t>
            </a:r>
            <a:r>
              <a:rPr lang="en-US" sz="3200">
                <a:solidFill>
                  <a:schemeClr val="bg1">
                    <a:lumMod val="75000"/>
                  </a:schemeClr>
                </a:solidFill>
              </a:rPr>
              <a:t> (</a:t>
            </a:r>
            <a:r>
              <a:rPr lang="en-US" sz="3200" b="1">
                <a:solidFill>
                  <a:srgbClr val="FF0000"/>
                </a:solidFill>
              </a:rPr>
              <a:t>X</a:t>
            </a:r>
            <a:r>
              <a:rPr lang="en-US" sz="3200">
                <a:solidFill>
                  <a:schemeClr val="bg1">
                    <a:lumMod val="75000"/>
                  </a:schemeClr>
                </a:solidFill>
              </a:rPr>
              <a:t> </a:t>
            </a:r>
            <a:r>
              <a:rPr lang="en-US" sz="3200">
                <a:solidFill>
                  <a:schemeClr val="bg1">
                    <a:lumMod val="75000"/>
                  </a:schemeClr>
                </a:solidFill>
                <a:sym typeface="Symbol" panose="05050102010706020507" pitchFamily="18" charset="2"/>
              </a:rPr>
              <a:t> M)</a:t>
            </a:r>
            <a:r>
              <a:rPr lang="en-US" sz="3200">
                <a:solidFill>
                  <a:schemeClr val="bg1">
                    <a:lumMod val="75000"/>
                  </a:schemeClr>
                </a:solidFill>
              </a:rPr>
              <a:t> </a:t>
            </a:r>
          </a:p>
        </p:txBody>
      </p:sp>
      <p:sp>
        <p:nvSpPr>
          <p:cNvPr id="10" name="Rectangle 9"/>
          <p:cNvSpPr/>
          <p:nvPr/>
        </p:nvSpPr>
        <p:spPr>
          <a:xfrm>
            <a:off x="689956" y="3674197"/>
            <a:ext cx="7930342" cy="2616101"/>
          </a:xfrm>
          <a:prstGeom prst="rect">
            <a:avLst/>
          </a:prstGeom>
        </p:spPr>
        <p:txBody>
          <a:bodyPr wrap="square">
            <a:spAutoFit/>
          </a:bodyPr>
          <a:lstStyle/>
          <a:p>
            <a:pPr>
              <a:spcBef>
                <a:spcPts val="600"/>
              </a:spcBef>
              <a:spcAft>
                <a:spcPts val="600"/>
              </a:spcAft>
            </a:pPr>
            <a:r>
              <a:rPr lang="en-US" sz="2400" b="1"/>
              <a:t>Gross domestic product (GDP): </a:t>
            </a:r>
            <a:r>
              <a:rPr lang="en-US" sz="2400"/>
              <a:t>The total market value, expressed in dollars, of all final goods and services </a:t>
            </a:r>
            <a:r>
              <a:rPr lang="en-US" sz="2400" b="1" i="1">
                <a:solidFill>
                  <a:srgbClr val="C00000"/>
                </a:solidFill>
              </a:rPr>
              <a:t>produced in an economy </a:t>
            </a:r>
            <a:r>
              <a:rPr lang="en-US" sz="2400"/>
              <a:t>in a given year. </a:t>
            </a:r>
            <a:endParaRPr lang="en-US" sz="2400" b="1" u="sng"/>
          </a:p>
          <a:p>
            <a:pPr>
              <a:spcBef>
                <a:spcPts val="600"/>
              </a:spcBef>
              <a:spcAft>
                <a:spcPts val="600"/>
              </a:spcAft>
            </a:pPr>
            <a:r>
              <a:rPr lang="en-US" sz="2400" b="1" smtClean="0"/>
              <a:t>Domestic</a:t>
            </a:r>
            <a:r>
              <a:rPr lang="en-US" sz="2400" b="1"/>
              <a:t>:</a:t>
            </a:r>
            <a:r>
              <a:rPr lang="en-US" sz="2400"/>
              <a:t> Inside a particular country.</a:t>
            </a:r>
          </a:p>
          <a:p>
            <a:pPr>
              <a:spcBef>
                <a:spcPts val="600"/>
              </a:spcBef>
              <a:spcAft>
                <a:spcPts val="600"/>
              </a:spcAft>
            </a:pPr>
            <a:r>
              <a:rPr lang="en-US" sz="2400" b="1" smtClean="0"/>
              <a:t>Imports </a:t>
            </a:r>
            <a:r>
              <a:rPr lang="en-US" sz="2400" b="1"/>
              <a:t>(M)</a:t>
            </a:r>
            <a:r>
              <a:rPr lang="en-US" sz="2400"/>
              <a:t>: Goods or services </a:t>
            </a:r>
            <a:r>
              <a:rPr lang="en-US" sz="2400" smtClean="0"/>
              <a:t>produced </a:t>
            </a:r>
            <a:r>
              <a:rPr lang="en-US" sz="2400"/>
              <a:t>abroad but sold domestically.</a:t>
            </a:r>
          </a:p>
        </p:txBody>
      </p:sp>
      <p:sp>
        <p:nvSpPr>
          <p:cNvPr id="13" name="TextBox 12"/>
          <p:cNvSpPr txBox="1"/>
          <p:nvPr/>
        </p:nvSpPr>
        <p:spPr>
          <a:xfrm>
            <a:off x="243838" y="6554284"/>
            <a:ext cx="8778240" cy="200055"/>
          </a:xfrm>
          <a:prstGeom prst="rect">
            <a:avLst/>
          </a:prstGeom>
          <a:noFill/>
        </p:spPr>
        <p:txBody>
          <a:bodyPr wrap="square" rtlCol="0">
            <a:spAutoFit/>
          </a:bodyPr>
          <a:lstStyle/>
          <a:p>
            <a:r>
              <a:rPr lang="en-US" sz="700" smtClean="0"/>
              <a:t>© 2019, Federal Reserve Bank of St. Louis. Permission is granted to reprint or photocopy this lesson in it’s entirety for educational purposes, provided the user credits the Federal Reserve Bank of St. Louis, www.stlouisfed.org/education. </a:t>
            </a:r>
            <a:endParaRPr lang="en-US" sz="700"/>
          </a:p>
        </p:txBody>
      </p:sp>
      <p:sp>
        <p:nvSpPr>
          <p:cNvPr id="9" name="TextBox 8"/>
          <p:cNvSpPr txBox="1"/>
          <p:nvPr/>
        </p:nvSpPr>
        <p:spPr>
          <a:xfrm>
            <a:off x="1857151" y="2526187"/>
            <a:ext cx="5429698" cy="830997"/>
          </a:xfrm>
          <a:prstGeom prst="rect">
            <a:avLst/>
          </a:prstGeom>
          <a:noFill/>
          <a:ln w="22225">
            <a:solidFill>
              <a:srgbClr val="608F3D"/>
            </a:solidFill>
          </a:ln>
        </p:spPr>
        <p:txBody>
          <a:bodyPr wrap="square" rtlCol="0">
            <a:spAutoFit/>
          </a:bodyPr>
          <a:lstStyle/>
          <a:p>
            <a:r>
              <a:rPr lang="en-US" sz="2400"/>
              <a:t>I</a:t>
            </a:r>
            <a:r>
              <a:rPr lang="en-US" sz="2400" smtClean="0"/>
              <a:t>nclude </a:t>
            </a:r>
            <a:r>
              <a:rPr lang="en-US" sz="2400"/>
              <a:t>spending on </a:t>
            </a:r>
            <a:r>
              <a:rPr lang="en-US" sz="2400" i="1"/>
              <a:t>both</a:t>
            </a:r>
            <a:r>
              <a:rPr lang="en-US" sz="2400"/>
              <a:t> </a:t>
            </a:r>
            <a:r>
              <a:rPr lang="en-US" sz="2400" smtClean="0"/>
              <a:t>domestic and foreign </a:t>
            </a:r>
            <a:r>
              <a:rPr lang="en-US" sz="2400"/>
              <a:t>goods and </a:t>
            </a:r>
            <a:r>
              <a:rPr lang="en-US" sz="2400" smtClean="0"/>
              <a:t>services.</a:t>
            </a:r>
            <a:endParaRPr lang="en-US" sz="2400"/>
          </a:p>
        </p:txBody>
      </p:sp>
    </p:spTree>
    <p:extLst>
      <p:ext uri="{BB962C8B-B14F-4D97-AF65-F5344CB8AC3E}">
        <p14:creationId xmlns:p14="http://schemas.microsoft.com/office/powerpoint/2010/main" val="240538892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EconLowdownPPTbanner.BM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927202"/>
          </a:xfrm>
          <a:prstGeom prst="rect">
            <a:avLst/>
          </a:prstGeom>
        </p:spPr>
      </p:pic>
      <p:sp>
        <p:nvSpPr>
          <p:cNvPr id="2" name="Rectangle 1"/>
          <p:cNvSpPr/>
          <p:nvPr/>
        </p:nvSpPr>
        <p:spPr>
          <a:xfrm>
            <a:off x="689956" y="1154616"/>
            <a:ext cx="7855528" cy="1015663"/>
          </a:xfrm>
          <a:prstGeom prst="rect">
            <a:avLst/>
          </a:prstGeom>
        </p:spPr>
        <p:txBody>
          <a:bodyPr wrap="square">
            <a:spAutoFit/>
          </a:bodyPr>
          <a:lstStyle/>
          <a:p>
            <a:endParaRPr lang="en-US" sz="2800"/>
          </a:p>
          <a:p>
            <a:pPr algn="ctr"/>
            <a:r>
              <a:rPr lang="en-US" sz="3200" b="1"/>
              <a:t>GDP</a:t>
            </a:r>
            <a:r>
              <a:rPr lang="en-US" sz="3200"/>
              <a:t> = </a:t>
            </a:r>
            <a:r>
              <a:rPr lang="en-US" sz="3200" b="1"/>
              <a:t>C</a:t>
            </a:r>
            <a:r>
              <a:rPr lang="en-US" sz="3200" b="1">
                <a:solidFill>
                  <a:srgbClr val="C00000"/>
                </a:solidFill>
              </a:rPr>
              <a:t> </a:t>
            </a:r>
            <a:r>
              <a:rPr lang="en-US" sz="3200" b="1"/>
              <a:t>+</a:t>
            </a:r>
            <a:r>
              <a:rPr lang="en-US" sz="3200">
                <a:solidFill>
                  <a:schemeClr val="bg1">
                    <a:lumMod val="75000"/>
                  </a:schemeClr>
                </a:solidFill>
              </a:rPr>
              <a:t> </a:t>
            </a:r>
            <a:r>
              <a:rPr lang="en-US" sz="3200" b="1"/>
              <a:t>I</a:t>
            </a:r>
            <a:r>
              <a:rPr lang="en-US" sz="3200"/>
              <a:t> +</a:t>
            </a:r>
            <a:r>
              <a:rPr lang="en-US" sz="3200">
                <a:solidFill>
                  <a:schemeClr val="bg1">
                    <a:lumMod val="75000"/>
                  </a:schemeClr>
                </a:solidFill>
              </a:rPr>
              <a:t> </a:t>
            </a:r>
            <a:r>
              <a:rPr lang="en-US" sz="3200" b="1"/>
              <a:t>G</a:t>
            </a:r>
            <a:r>
              <a:rPr lang="en-US" sz="3200"/>
              <a:t> </a:t>
            </a:r>
            <a:r>
              <a:rPr lang="en-US" sz="3200" b="1"/>
              <a:t>+</a:t>
            </a:r>
            <a:r>
              <a:rPr lang="en-US" sz="3200">
                <a:solidFill>
                  <a:schemeClr val="bg1">
                    <a:lumMod val="75000"/>
                  </a:schemeClr>
                </a:solidFill>
              </a:rPr>
              <a:t> </a:t>
            </a:r>
            <a:r>
              <a:rPr lang="en-US" sz="3200" b="1">
                <a:solidFill>
                  <a:schemeClr val="bg1">
                    <a:lumMod val="85000"/>
                  </a:schemeClr>
                </a:solidFill>
              </a:rPr>
              <a:t>(</a:t>
            </a:r>
            <a:r>
              <a:rPr lang="en-US" sz="3200" b="1"/>
              <a:t>X</a:t>
            </a:r>
            <a:r>
              <a:rPr lang="en-US" sz="3200">
                <a:solidFill>
                  <a:schemeClr val="bg1">
                    <a:lumMod val="75000"/>
                  </a:schemeClr>
                </a:solidFill>
              </a:rPr>
              <a:t> </a:t>
            </a:r>
            <a:r>
              <a:rPr lang="en-US" sz="3200" b="1" smtClean="0">
                <a:solidFill>
                  <a:srgbClr val="FF0000"/>
                </a:solidFill>
                <a:sym typeface="Symbol" panose="05050102010706020507" pitchFamily="18" charset="2"/>
              </a:rPr>
              <a:t> M</a:t>
            </a:r>
            <a:r>
              <a:rPr lang="en-US" sz="3200" b="1">
                <a:solidFill>
                  <a:schemeClr val="bg1">
                    <a:lumMod val="85000"/>
                  </a:schemeClr>
                </a:solidFill>
                <a:sym typeface="Symbol" panose="05050102010706020507" pitchFamily="18" charset="2"/>
              </a:rPr>
              <a:t>)</a:t>
            </a:r>
            <a:r>
              <a:rPr lang="en-US" sz="3200">
                <a:solidFill>
                  <a:schemeClr val="bg1">
                    <a:lumMod val="75000"/>
                  </a:schemeClr>
                </a:solidFill>
              </a:rPr>
              <a:t> </a:t>
            </a:r>
          </a:p>
        </p:txBody>
      </p:sp>
      <p:sp>
        <p:nvSpPr>
          <p:cNvPr id="3" name="Rectangle 2"/>
          <p:cNvSpPr/>
          <p:nvPr/>
        </p:nvSpPr>
        <p:spPr>
          <a:xfrm>
            <a:off x="689956" y="2397693"/>
            <a:ext cx="7855528" cy="1723549"/>
          </a:xfrm>
          <a:prstGeom prst="rect">
            <a:avLst/>
          </a:prstGeom>
        </p:spPr>
        <p:txBody>
          <a:bodyPr wrap="square">
            <a:spAutoFit/>
          </a:bodyPr>
          <a:lstStyle/>
          <a:p>
            <a:r>
              <a:rPr lang="en-US" sz="2400" b="1"/>
              <a:t>I</a:t>
            </a:r>
            <a:r>
              <a:rPr lang="en-US" sz="2400" b="1" smtClean="0"/>
              <a:t>mports (M): </a:t>
            </a:r>
            <a:r>
              <a:rPr lang="en-US" sz="2400"/>
              <a:t>A</a:t>
            </a:r>
            <a:r>
              <a:rPr lang="en-US" sz="2400" smtClean="0"/>
              <a:t>n </a:t>
            </a:r>
            <a:r>
              <a:rPr lang="en-US" sz="2400"/>
              <a:t>accounting variable subtracted with the intent of correcting for the value of spending already counted as C, I, or G but actually spent on imported goods</a:t>
            </a:r>
            <a:r>
              <a:rPr lang="en-US" sz="2400" smtClean="0"/>
              <a:t>.</a:t>
            </a:r>
            <a:endParaRPr lang="en-US" sz="2400"/>
          </a:p>
          <a:p>
            <a:pPr marL="914400" lvl="1" indent="-457200">
              <a:spcBef>
                <a:spcPts val="1200"/>
              </a:spcBef>
              <a:buFont typeface="Arial" panose="020B0604020202020204" pitchFamily="34" charset="0"/>
              <a:buChar char="•"/>
            </a:pPr>
            <a:r>
              <a:rPr lang="en-US" sz="2400" smtClean="0"/>
              <a:t>Includes </a:t>
            </a:r>
            <a:r>
              <a:rPr lang="en-US" sz="2400"/>
              <a:t>intermediate </a:t>
            </a:r>
            <a:r>
              <a:rPr lang="en-US" sz="2400" smtClean="0"/>
              <a:t>goods</a:t>
            </a:r>
            <a:endParaRPr lang="en-US" sz="2400"/>
          </a:p>
        </p:txBody>
      </p:sp>
      <p:sp>
        <p:nvSpPr>
          <p:cNvPr id="7" name="TextBox 6"/>
          <p:cNvSpPr txBox="1"/>
          <p:nvPr/>
        </p:nvSpPr>
        <p:spPr>
          <a:xfrm>
            <a:off x="243838" y="6554284"/>
            <a:ext cx="8778240" cy="200055"/>
          </a:xfrm>
          <a:prstGeom prst="rect">
            <a:avLst/>
          </a:prstGeom>
          <a:noFill/>
        </p:spPr>
        <p:txBody>
          <a:bodyPr wrap="square" rtlCol="0">
            <a:spAutoFit/>
          </a:bodyPr>
          <a:lstStyle/>
          <a:p>
            <a:r>
              <a:rPr lang="en-US" sz="700" smtClean="0"/>
              <a:t>© 2019, Federal Reserve Bank of St. Louis. Permission is granted to reprint or photocopy this lesson in it’s entirety for educational purposes, provided the user credits the Federal Reserve Bank of St. Louis, www.stlouisfed.org/education. </a:t>
            </a:r>
            <a:endParaRPr lang="en-US" sz="700"/>
          </a:p>
        </p:txBody>
      </p:sp>
    </p:spTree>
    <p:extLst>
      <p:ext uri="{BB962C8B-B14F-4D97-AF65-F5344CB8AC3E}">
        <p14:creationId xmlns:p14="http://schemas.microsoft.com/office/powerpoint/2010/main" val="198659385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78334" y="1645919"/>
            <a:ext cx="1338350" cy="507734"/>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EconLowdownPPTbanner.BM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927202"/>
          </a:xfrm>
          <a:prstGeom prst="rect">
            <a:avLst/>
          </a:prstGeom>
        </p:spPr>
      </p:pic>
      <p:sp>
        <p:nvSpPr>
          <p:cNvPr id="2" name="Rectangle 1"/>
          <p:cNvSpPr/>
          <p:nvPr/>
        </p:nvSpPr>
        <p:spPr>
          <a:xfrm>
            <a:off x="689956" y="1154616"/>
            <a:ext cx="7855528" cy="1015663"/>
          </a:xfrm>
          <a:prstGeom prst="rect">
            <a:avLst/>
          </a:prstGeom>
        </p:spPr>
        <p:txBody>
          <a:bodyPr wrap="square">
            <a:spAutoFit/>
          </a:bodyPr>
          <a:lstStyle/>
          <a:p>
            <a:endParaRPr lang="en-US" sz="2800"/>
          </a:p>
          <a:p>
            <a:pPr algn="ctr"/>
            <a:r>
              <a:rPr lang="en-US" sz="3200" b="1"/>
              <a:t>GDP</a:t>
            </a:r>
            <a:r>
              <a:rPr lang="en-US" sz="3200"/>
              <a:t> = </a:t>
            </a:r>
            <a:r>
              <a:rPr lang="en-US" sz="3200" b="1"/>
              <a:t>C</a:t>
            </a:r>
            <a:r>
              <a:rPr lang="en-US" sz="3200" b="1">
                <a:solidFill>
                  <a:srgbClr val="C00000"/>
                </a:solidFill>
              </a:rPr>
              <a:t> </a:t>
            </a:r>
            <a:r>
              <a:rPr lang="en-US" sz="3200" b="1"/>
              <a:t>+</a:t>
            </a:r>
            <a:r>
              <a:rPr lang="en-US" sz="3200">
                <a:solidFill>
                  <a:schemeClr val="bg1">
                    <a:lumMod val="75000"/>
                  </a:schemeClr>
                </a:solidFill>
              </a:rPr>
              <a:t> </a:t>
            </a:r>
            <a:r>
              <a:rPr lang="en-US" sz="3200" b="1"/>
              <a:t>I</a:t>
            </a:r>
            <a:r>
              <a:rPr lang="en-US" sz="3200"/>
              <a:t> +</a:t>
            </a:r>
            <a:r>
              <a:rPr lang="en-US" sz="3200">
                <a:solidFill>
                  <a:schemeClr val="bg1">
                    <a:lumMod val="75000"/>
                  </a:schemeClr>
                </a:solidFill>
              </a:rPr>
              <a:t> </a:t>
            </a:r>
            <a:r>
              <a:rPr lang="en-US" sz="3200" b="1"/>
              <a:t>G</a:t>
            </a:r>
            <a:r>
              <a:rPr lang="en-US" sz="3200"/>
              <a:t> </a:t>
            </a:r>
            <a:r>
              <a:rPr lang="en-US" sz="3200" b="1"/>
              <a:t>+</a:t>
            </a:r>
            <a:r>
              <a:rPr lang="en-US" sz="3200">
                <a:solidFill>
                  <a:schemeClr val="bg1">
                    <a:lumMod val="75000"/>
                  </a:schemeClr>
                </a:solidFill>
              </a:rPr>
              <a:t> </a:t>
            </a:r>
            <a:r>
              <a:rPr lang="en-US" sz="3200" b="1">
                <a:solidFill>
                  <a:srgbClr val="FF0000"/>
                </a:solidFill>
              </a:rPr>
              <a:t>(</a:t>
            </a:r>
            <a:r>
              <a:rPr lang="en-US" sz="3200" b="1"/>
              <a:t>X</a:t>
            </a:r>
            <a:r>
              <a:rPr lang="en-US" sz="3200">
                <a:solidFill>
                  <a:schemeClr val="bg1">
                    <a:lumMod val="75000"/>
                  </a:schemeClr>
                </a:solidFill>
              </a:rPr>
              <a:t> </a:t>
            </a:r>
            <a:r>
              <a:rPr lang="en-US" sz="3200" b="1" smtClean="0">
                <a:sym typeface="Symbol" panose="05050102010706020507" pitchFamily="18" charset="2"/>
              </a:rPr>
              <a:t> M</a:t>
            </a:r>
            <a:r>
              <a:rPr lang="en-US" sz="3200" b="1">
                <a:solidFill>
                  <a:srgbClr val="FF0000"/>
                </a:solidFill>
                <a:sym typeface="Symbol" panose="05050102010706020507" pitchFamily="18" charset="2"/>
              </a:rPr>
              <a:t>)</a:t>
            </a:r>
            <a:r>
              <a:rPr lang="en-US" sz="3200" b="1"/>
              <a:t> </a:t>
            </a:r>
          </a:p>
        </p:txBody>
      </p:sp>
      <p:sp>
        <p:nvSpPr>
          <p:cNvPr id="8" name="TextBox 7"/>
          <p:cNvSpPr txBox="1"/>
          <p:nvPr/>
        </p:nvSpPr>
        <p:spPr>
          <a:xfrm>
            <a:off x="4590332" y="2584375"/>
            <a:ext cx="2841246" cy="830997"/>
          </a:xfrm>
          <a:prstGeom prst="rect">
            <a:avLst/>
          </a:prstGeom>
          <a:noFill/>
          <a:ln w="22225">
            <a:solidFill>
              <a:srgbClr val="608F3D"/>
            </a:solidFill>
          </a:ln>
        </p:spPr>
        <p:txBody>
          <a:bodyPr wrap="square" rtlCol="0">
            <a:spAutoFit/>
          </a:bodyPr>
          <a:lstStyle/>
          <a:p>
            <a:r>
              <a:rPr lang="en-US" sz="2400" smtClean="0"/>
              <a:t>The balance of trade:</a:t>
            </a:r>
          </a:p>
          <a:p>
            <a:pPr algn="ctr"/>
            <a:r>
              <a:rPr lang="en-US" sz="2400" b="1" smtClean="0"/>
              <a:t>(Exports</a:t>
            </a:r>
            <a:r>
              <a:rPr lang="en-US" sz="2400" smtClean="0"/>
              <a:t> </a:t>
            </a:r>
            <a:r>
              <a:rPr lang="en-US" sz="2400" b="1" smtClean="0">
                <a:sym typeface="Symbol" panose="05050102010706020507" pitchFamily="18" charset="2"/>
              </a:rPr>
              <a:t> Imports)</a:t>
            </a:r>
            <a:endParaRPr lang="en-US" sz="2400"/>
          </a:p>
        </p:txBody>
      </p:sp>
      <p:sp>
        <p:nvSpPr>
          <p:cNvPr id="13" name="TextBox 12"/>
          <p:cNvSpPr txBox="1"/>
          <p:nvPr/>
        </p:nvSpPr>
        <p:spPr>
          <a:xfrm>
            <a:off x="243838" y="6554284"/>
            <a:ext cx="8778240" cy="200055"/>
          </a:xfrm>
          <a:prstGeom prst="rect">
            <a:avLst/>
          </a:prstGeom>
          <a:noFill/>
        </p:spPr>
        <p:txBody>
          <a:bodyPr wrap="square" rtlCol="0">
            <a:spAutoFit/>
          </a:bodyPr>
          <a:lstStyle/>
          <a:p>
            <a:r>
              <a:rPr lang="en-US" sz="700" smtClean="0"/>
              <a:t>© 2019, Federal Reserve Bank of St. Louis. Permission is granted to reprint or photocopy this lesson in it’s entirety for educational purposes, provided the user credits the Federal Reserve Bank of St. Louis, www.stlouisfed.org/education. </a:t>
            </a:r>
            <a:endParaRPr lang="en-US" sz="700"/>
          </a:p>
        </p:txBody>
      </p:sp>
      <p:sp>
        <p:nvSpPr>
          <p:cNvPr id="9" name="Right Arrow 8"/>
          <p:cNvSpPr/>
          <p:nvPr/>
        </p:nvSpPr>
        <p:spPr>
          <a:xfrm rot="16200000">
            <a:off x="5788731" y="2186762"/>
            <a:ext cx="411195" cy="378229"/>
          </a:xfrm>
          <a:prstGeom prst="rightArrow">
            <a:avLst/>
          </a:prstGeom>
          <a:solidFill>
            <a:srgbClr val="608F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369137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EconLowdownPPTbanner.BM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927202"/>
          </a:xfrm>
          <a:prstGeom prst="rect">
            <a:avLst/>
          </a:prstGeom>
        </p:spPr>
      </p:pic>
      <p:sp>
        <p:nvSpPr>
          <p:cNvPr id="2" name="Rectangle 1"/>
          <p:cNvSpPr/>
          <p:nvPr/>
        </p:nvSpPr>
        <p:spPr>
          <a:xfrm>
            <a:off x="705194" y="3199508"/>
            <a:ext cx="7855528" cy="1015663"/>
          </a:xfrm>
          <a:prstGeom prst="rect">
            <a:avLst/>
          </a:prstGeom>
        </p:spPr>
        <p:txBody>
          <a:bodyPr wrap="square">
            <a:spAutoFit/>
          </a:bodyPr>
          <a:lstStyle/>
          <a:p>
            <a:endParaRPr lang="en-US" sz="2800"/>
          </a:p>
          <a:p>
            <a:pPr algn="ctr"/>
            <a:r>
              <a:rPr lang="en-US" sz="3200" b="1"/>
              <a:t>GDP</a:t>
            </a:r>
            <a:r>
              <a:rPr lang="en-US" sz="3200"/>
              <a:t> = </a:t>
            </a:r>
            <a:r>
              <a:rPr lang="en-US" sz="3200" b="1"/>
              <a:t>C</a:t>
            </a:r>
            <a:r>
              <a:rPr lang="en-US" sz="3200" b="1">
                <a:solidFill>
                  <a:srgbClr val="C00000"/>
                </a:solidFill>
              </a:rPr>
              <a:t> </a:t>
            </a:r>
            <a:r>
              <a:rPr lang="en-US" sz="3200" b="1"/>
              <a:t>+</a:t>
            </a:r>
            <a:r>
              <a:rPr lang="en-US" sz="3200">
                <a:solidFill>
                  <a:schemeClr val="bg1">
                    <a:lumMod val="75000"/>
                  </a:schemeClr>
                </a:solidFill>
              </a:rPr>
              <a:t> </a:t>
            </a:r>
            <a:r>
              <a:rPr lang="en-US" sz="3200" b="1"/>
              <a:t>I</a:t>
            </a:r>
            <a:r>
              <a:rPr lang="en-US" sz="3200"/>
              <a:t> +</a:t>
            </a:r>
            <a:r>
              <a:rPr lang="en-US" sz="3200">
                <a:solidFill>
                  <a:schemeClr val="bg1">
                    <a:lumMod val="75000"/>
                  </a:schemeClr>
                </a:solidFill>
              </a:rPr>
              <a:t> </a:t>
            </a:r>
            <a:r>
              <a:rPr lang="en-US" sz="3200" b="1"/>
              <a:t>G</a:t>
            </a:r>
            <a:r>
              <a:rPr lang="en-US" sz="3200"/>
              <a:t> </a:t>
            </a:r>
            <a:r>
              <a:rPr lang="en-US" sz="3200" b="1"/>
              <a:t>+</a:t>
            </a:r>
            <a:r>
              <a:rPr lang="en-US" sz="3200">
                <a:solidFill>
                  <a:schemeClr val="bg1">
                    <a:lumMod val="75000"/>
                  </a:schemeClr>
                </a:solidFill>
              </a:rPr>
              <a:t> </a:t>
            </a:r>
            <a:r>
              <a:rPr lang="en-US" sz="3200" b="1"/>
              <a:t>(X </a:t>
            </a:r>
            <a:r>
              <a:rPr lang="en-US" sz="3200" b="1" smtClean="0">
                <a:sym typeface="Symbol" panose="05050102010706020507" pitchFamily="18" charset="2"/>
              </a:rPr>
              <a:t> M</a:t>
            </a:r>
            <a:r>
              <a:rPr lang="en-US" sz="3200" b="1">
                <a:sym typeface="Symbol" panose="05050102010706020507" pitchFamily="18" charset="2"/>
              </a:rPr>
              <a:t>)</a:t>
            </a:r>
            <a:r>
              <a:rPr lang="en-US" sz="3200" b="1"/>
              <a:t> </a:t>
            </a:r>
          </a:p>
        </p:txBody>
      </p:sp>
      <p:sp>
        <p:nvSpPr>
          <p:cNvPr id="7" name="TextBox 6"/>
          <p:cNvSpPr txBox="1"/>
          <p:nvPr/>
        </p:nvSpPr>
        <p:spPr>
          <a:xfrm>
            <a:off x="243838" y="6554284"/>
            <a:ext cx="8778240" cy="200055"/>
          </a:xfrm>
          <a:prstGeom prst="rect">
            <a:avLst/>
          </a:prstGeom>
          <a:noFill/>
        </p:spPr>
        <p:txBody>
          <a:bodyPr wrap="square" rtlCol="0">
            <a:spAutoFit/>
          </a:bodyPr>
          <a:lstStyle/>
          <a:p>
            <a:r>
              <a:rPr lang="en-US" sz="700" smtClean="0"/>
              <a:t>© 2019, Federal Reserve Bank of St. Louis. Permission is granted to reprint or photocopy this lesson in it’s entirety for educational purposes, provided the user credits the Federal Reserve Bank of St. Louis, www.stlouisfed.org/education. </a:t>
            </a:r>
            <a:endParaRPr lang="en-US" sz="700"/>
          </a:p>
        </p:txBody>
      </p:sp>
      <p:sp>
        <p:nvSpPr>
          <p:cNvPr id="4" name="TextBox 3"/>
          <p:cNvSpPr txBox="1"/>
          <p:nvPr/>
        </p:nvSpPr>
        <p:spPr>
          <a:xfrm>
            <a:off x="2085269" y="2070398"/>
            <a:ext cx="1812173" cy="1200329"/>
          </a:xfrm>
          <a:prstGeom prst="rect">
            <a:avLst/>
          </a:prstGeom>
          <a:noFill/>
          <a:ln w="22225">
            <a:solidFill>
              <a:srgbClr val="608F3D"/>
            </a:solidFill>
          </a:ln>
        </p:spPr>
        <p:txBody>
          <a:bodyPr wrap="square" rtlCol="0">
            <a:spAutoFit/>
          </a:bodyPr>
          <a:lstStyle/>
          <a:p>
            <a:r>
              <a:rPr lang="en-US" sz="2400" smtClean="0"/>
              <a:t>Personal </a:t>
            </a:r>
          </a:p>
          <a:p>
            <a:r>
              <a:rPr lang="en-US" sz="2400" smtClean="0"/>
              <a:t>consumption </a:t>
            </a:r>
          </a:p>
          <a:p>
            <a:r>
              <a:rPr lang="en-US" sz="2400" smtClean="0"/>
              <a:t>expenditures</a:t>
            </a:r>
            <a:endParaRPr lang="en-US" sz="2400"/>
          </a:p>
        </p:txBody>
      </p:sp>
      <p:sp>
        <p:nvSpPr>
          <p:cNvPr id="8" name="Right Arrow 7"/>
          <p:cNvSpPr/>
          <p:nvPr/>
        </p:nvSpPr>
        <p:spPr>
          <a:xfrm rot="5400000">
            <a:off x="3604305" y="3285391"/>
            <a:ext cx="424182" cy="378229"/>
          </a:xfrm>
          <a:prstGeom prst="rightArrow">
            <a:avLst/>
          </a:prstGeom>
          <a:solidFill>
            <a:srgbClr val="608F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628367" y="4591941"/>
            <a:ext cx="1812173" cy="1200329"/>
          </a:xfrm>
          <a:prstGeom prst="rect">
            <a:avLst/>
          </a:prstGeom>
          <a:noFill/>
          <a:ln w="22225">
            <a:solidFill>
              <a:srgbClr val="608F3D"/>
            </a:solidFill>
          </a:ln>
        </p:spPr>
        <p:txBody>
          <a:bodyPr wrap="square" rtlCol="0">
            <a:spAutoFit/>
          </a:bodyPr>
          <a:lstStyle/>
          <a:p>
            <a:r>
              <a:rPr lang="en-US" sz="2400" smtClean="0"/>
              <a:t>Gross</a:t>
            </a:r>
          </a:p>
          <a:p>
            <a:r>
              <a:rPr lang="en-US" sz="2400"/>
              <a:t>p</a:t>
            </a:r>
            <a:r>
              <a:rPr lang="en-US" sz="2400" smtClean="0"/>
              <a:t>rivate</a:t>
            </a:r>
          </a:p>
          <a:p>
            <a:r>
              <a:rPr lang="en-US" sz="2400" smtClean="0"/>
              <a:t>investment</a:t>
            </a:r>
            <a:endParaRPr lang="en-US" sz="2400"/>
          </a:p>
        </p:txBody>
      </p:sp>
      <p:sp>
        <p:nvSpPr>
          <p:cNvPr id="10" name="Right Arrow 9"/>
          <p:cNvSpPr/>
          <p:nvPr/>
        </p:nvSpPr>
        <p:spPr>
          <a:xfrm rot="16200000">
            <a:off x="4147402" y="4199420"/>
            <a:ext cx="424182" cy="378229"/>
          </a:xfrm>
          <a:prstGeom prst="rightArrow">
            <a:avLst/>
          </a:prstGeom>
          <a:solidFill>
            <a:srgbClr val="608F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849169" y="2431417"/>
            <a:ext cx="1812173" cy="830997"/>
          </a:xfrm>
          <a:prstGeom prst="rect">
            <a:avLst/>
          </a:prstGeom>
          <a:noFill/>
          <a:ln w="22225">
            <a:solidFill>
              <a:srgbClr val="608F3D"/>
            </a:solidFill>
          </a:ln>
        </p:spPr>
        <p:txBody>
          <a:bodyPr wrap="square" rtlCol="0">
            <a:spAutoFit/>
          </a:bodyPr>
          <a:lstStyle/>
          <a:p>
            <a:r>
              <a:rPr lang="en-US" sz="2400" smtClean="0"/>
              <a:t>Government spending</a:t>
            </a:r>
            <a:endParaRPr lang="en-US" sz="2400"/>
          </a:p>
        </p:txBody>
      </p:sp>
      <p:sp>
        <p:nvSpPr>
          <p:cNvPr id="12" name="Right Arrow 11"/>
          <p:cNvSpPr/>
          <p:nvPr/>
        </p:nvSpPr>
        <p:spPr>
          <a:xfrm rot="5400000">
            <a:off x="4720204" y="3289508"/>
            <a:ext cx="424182" cy="378229"/>
          </a:xfrm>
          <a:prstGeom prst="rightArrow">
            <a:avLst/>
          </a:prstGeom>
          <a:solidFill>
            <a:srgbClr val="608F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4707398" y="5294231"/>
            <a:ext cx="2841246" cy="830997"/>
          </a:xfrm>
          <a:prstGeom prst="rect">
            <a:avLst/>
          </a:prstGeom>
          <a:noFill/>
          <a:ln w="22225">
            <a:solidFill>
              <a:srgbClr val="608F3D"/>
            </a:solidFill>
          </a:ln>
        </p:spPr>
        <p:txBody>
          <a:bodyPr wrap="square" rtlCol="0">
            <a:spAutoFit/>
          </a:bodyPr>
          <a:lstStyle/>
          <a:p>
            <a:r>
              <a:rPr lang="en-US" sz="2400" smtClean="0"/>
              <a:t>The balance of trade:</a:t>
            </a:r>
          </a:p>
          <a:p>
            <a:pPr algn="ctr"/>
            <a:r>
              <a:rPr lang="en-US" sz="2400" b="1" smtClean="0"/>
              <a:t>(Exports</a:t>
            </a:r>
            <a:r>
              <a:rPr lang="en-US" sz="2400" smtClean="0"/>
              <a:t> </a:t>
            </a:r>
            <a:r>
              <a:rPr lang="en-US" sz="2400" b="1" smtClean="0">
                <a:sym typeface="Symbol" panose="05050102010706020507" pitchFamily="18" charset="2"/>
              </a:rPr>
              <a:t> Imports)</a:t>
            </a:r>
            <a:endParaRPr lang="en-US" sz="2400"/>
          </a:p>
        </p:txBody>
      </p:sp>
      <p:sp>
        <p:nvSpPr>
          <p:cNvPr id="14" name="Right Arrow 13"/>
          <p:cNvSpPr/>
          <p:nvPr/>
        </p:nvSpPr>
        <p:spPr>
          <a:xfrm rot="16200000">
            <a:off x="5478467" y="4175067"/>
            <a:ext cx="411195" cy="378229"/>
          </a:xfrm>
          <a:prstGeom prst="rightArrow">
            <a:avLst/>
          </a:prstGeom>
          <a:solidFill>
            <a:srgbClr val="608F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4649584" y="4549354"/>
            <a:ext cx="1119449" cy="461665"/>
          </a:xfrm>
          <a:prstGeom prst="rect">
            <a:avLst/>
          </a:prstGeom>
          <a:solidFill>
            <a:schemeClr val="bg1"/>
          </a:solidFill>
          <a:ln w="22225">
            <a:solidFill>
              <a:srgbClr val="608F3D"/>
            </a:solidFill>
          </a:ln>
        </p:spPr>
        <p:txBody>
          <a:bodyPr wrap="square" rtlCol="0">
            <a:spAutoFit/>
          </a:bodyPr>
          <a:lstStyle/>
          <a:p>
            <a:r>
              <a:rPr lang="en-US" sz="2400" smtClean="0"/>
              <a:t>Exports</a:t>
            </a:r>
            <a:endParaRPr lang="en-US" sz="2400"/>
          </a:p>
        </p:txBody>
      </p:sp>
      <p:sp>
        <p:nvSpPr>
          <p:cNvPr id="16" name="Right Arrow 15"/>
          <p:cNvSpPr/>
          <p:nvPr/>
        </p:nvSpPr>
        <p:spPr>
          <a:xfrm rot="16200000">
            <a:off x="6169811" y="4177359"/>
            <a:ext cx="411195" cy="378229"/>
          </a:xfrm>
          <a:prstGeom prst="rightArrow">
            <a:avLst/>
          </a:prstGeom>
          <a:solidFill>
            <a:srgbClr val="608F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6282127" y="4558410"/>
            <a:ext cx="1348957" cy="461665"/>
          </a:xfrm>
          <a:prstGeom prst="rect">
            <a:avLst/>
          </a:prstGeom>
          <a:solidFill>
            <a:schemeClr val="bg1"/>
          </a:solidFill>
          <a:ln w="22225">
            <a:solidFill>
              <a:srgbClr val="608F3D"/>
            </a:solidFill>
          </a:ln>
        </p:spPr>
        <p:txBody>
          <a:bodyPr wrap="square" rtlCol="0">
            <a:spAutoFit/>
          </a:bodyPr>
          <a:lstStyle/>
          <a:p>
            <a:r>
              <a:rPr lang="en-US" sz="2400" smtClean="0"/>
              <a:t>Imports</a:t>
            </a:r>
            <a:endParaRPr lang="en-US" sz="2400"/>
          </a:p>
        </p:txBody>
      </p:sp>
      <p:sp>
        <p:nvSpPr>
          <p:cNvPr id="30" name="TextBox 6"/>
          <p:cNvSpPr txBox="1">
            <a:spLocks noChangeArrowheads="1"/>
          </p:cNvSpPr>
          <p:nvPr/>
        </p:nvSpPr>
        <p:spPr bwMode="auto">
          <a:xfrm>
            <a:off x="762000" y="1147792"/>
            <a:ext cx="7620000" cy="584775"/>
          </a:xfrm>
          <a:prstGeom prst="rect">
            <a:avLst/>
          </a:prstGeom>
          <a:noFill/>
          <a:ln w="9525">
            <a:noFill/>
            <a:miter lim="800000"/>
            <a:headEnd/>
            <a:tailEnd/>
          </a:ln>
        </p:spPr>
        <p:txBody>
          <a:bodyPr wrap="square">
            <a:spAutoFit/>
          </a:bodyPr>
          <a:lstStyle/>
          <a:p>
            <a:pPr algn="ctr"/>
            <a:r>
              <a:rPr lang="en-US" sz="3200" b="1" smtClean="0">
                <a:solidFill>
                  <a:schemeClr val="tx1"/>
                </a:solidFill>
                <a:latin typeface="Calibri" pitchFamily="53" charset="0"/>
              </a:rPr>
              <a:t>The Components of GDP</a:t>
            </a:r>
            <a:endParaRPr lang="en-US" sz="3200" b="1">
              <a:solidFill>
                <a:schemeClr val="tx1"/>
              </a:solidFill>
              <a:latin typeface="Calibri" pitchFamily="53" charset="0"/>
            </a:endParaRPr>
          </a:p>
        </p:txBody>
      </p:sp>
    </p:spTree>
    <p:extLst>
      <p:ext uri="{BB962C8B-B14F-4D97-AF65-F5344CB8AC3E}">
        <p14:creationId xmlns:p14="http://schemas.microsoft.com/office/powerpoint/2010/main" val="353225191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EconLowdownPPTbanner.BM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927202"/>
          </a:xfrm>
          <a:prstGeom prst="rect">
            <a:avLst/>
          </a:prstGeom>
        </p:spPr>
      </p:pic>
      <p:sp>
        <p:nvSpPr>
          <p:cNvPr id="4" name="TextBox 6"/>
          <p:cNvSpPr txBox="1">
            <a:spLocks noChangeArrowheads="1"/>
          </p:cNvSpPr>
          <p:nvPr/>
        </p:nvSpPr>
        <p:spPr bwMode="auto">
          <a:xfrm>
            <a:off x="762000" y="1147792"/>
            <a:ext cx="7620000" cy="584775"/>
          </a:xfrm>
          <a:prstGeom prst="rect">
            <a:avLst/>
          </a:prstGeom>
          <a:noFill/>
          <a:ln w="9525">
            <a:noFill/>
            <a:miter lim="800000"/>
            <a:headEnd/>
            <a:tailEnd/>
          </a:ln>
        </p:spPr>
        <p:txBody>
          <a:bodyPr wrap="square">
            <a:spAutoFit/>
          </a:bodyPr>
          <a:lstStyle/>
          <a:p>
            <a:pPr algn="ctr"/>
            <a:r>
              <a:rPr lang="en-US" sz="3200" b="1" smtClean="0">
                <a:solidFill>
                  <a:schemeClr val="tx1"/>
                </a:solidFill>
                <a:latin typeface="Calibri" pitchFamily="53" charset="0"/>
              </a:rPr>
              <a:t>Gross </a:t>
            </a:r>
            <a:r>
              <a:rPr lang="en-US" sz="3200" b="1">
                <a:solidFill>
                  <a:schemeClr val="tx1"/>
                </a:solidFill>
                <a:latin typeface="Calibri" pitchFamily="53" charset="0"/>
              </a:rPr>
              <a:t>Domestic </a:t>
            </a:r>
            <a:r>
              <a:rPr lang="en-US" sz="3200" b="1" smtClean="0">
                <a:solidFill>
                  <a:schemeClr val="tx1"/>
                </a:solidFill>
                <a:latin typeface="Calibri" pitchFamily="53" charset="0"/>
              </a:rPr>
              <a:t>Product (GDP)  </a:t>
            </a:r>
            <a:endParaRPr lang="en-US" sz="3200" b="1">
              <a:solidFill>
                <a:schemeClr val="tx1"/>
              </a:solidFill>
              <a:latin typeface="Calibri" pitchFamily="53" charset="0"/>
            </a:endParaRPr>
          </a:p>
        </p:txBody>
      </p:sp>
      <p:sp>
        <p:nvSpPr>
          <p:cNvPr id="7" name="TextBox 6"/>
          <p:cNvSpPr txBox="1"/>
          <p:nvPr/>
        </p:nvSpPr>
        <p:spPr>
          <a:xfrm>
            <a:off x="571500" y="1841872"/>
            <a:ext cx="8001000" cy="1200329"/>
          </a:xfrm>
          <a:prstGeom prst="rect">
            <a:avLst/>
          </a:prstGeom>
          <a:noFill/>
        </p:spPr>
        <p:txBody>
          <a:bodyPr wrap="square" rtlCol="0">
            <a:spAutoFit/>
          </a:bodyPr>
          <a:lstStyle/>
          <a:p>
            <a:r>
              <a:rPr lang="en-US" sz="2400" b="1" smtClean="0"/>
              <a:t>GDP: </a:t>
            </a:r>
            <a:r>
              <a:rPr lang="en-US" sz="2400" smtClean="0"/>
              <a:t>The total market value, expressed in dollars, of all final goods and services produced in an economy in a given year.</a:t>
            </a:r>
          </a:p>
          <a:p>
            <a:endParaRPr lang="en-US" sz="2400"/>
          </a:p>
        </p:txBody>
      </p:sp>
      <p:sp>
        <p:nvSpPr>
          <p:cNvPr id="8" name="TextBox 7"/>
          <p:cNvSpPr txBox="1"/>
          <p:nvPr/>
        </p:nvSpPr>
        <p:spPr>
          <a:xfrm>
            <a:off x="243838" y="6554284"/>
            <a:ext cx="8778240" cy="200055"/>
          </a:xfrm>
          <a:prstGeom prst="rect">
            <a:avLst/>
          </a:prstGeom>
          <a:noFill/>
        </p:spPr>
        <p:txBody>
          <a:bodyPr wrap="square" rtlCol="0">
            <a:spAutoFit/>
          </a:bodyPr>
          <a:lstStyle/>
          <a:p>
            <a:r>
              <a:rPr lang="en-US" sz="700" smtClean="0"/>
              <a:t>© 2019, Federal Reserve Bank of St. Louis. Permission is granted to reprint or photocopy this lesson in it’s entirety for educational purposes, provided the user credits the Federal Reserve Bank of St. Louis, www.stlouisfed.org/education. </a:t>
            </a:r>
            <a:endParaRPr lang="en-US" sz="700"/>
          </a:p>
        </p:txBody>
      </p:sp>
    </p:spTree>
    <p:extLst>
      <p:ext uri="{BB962C8B-B14F-4D97-AF65-F5344CB8AC3E}">
        <p14:creationId xmlns:p14="http://schemas.microsoft.com/office/powerpoint/2010/main" val="140456638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EconLowdownPPTbanner.BM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927202"/>
          </a:xfrm>
          <a:prstGeom prst="rect">
            <a:avLst/>
          </a:prstGeom>
        </p:spPr>
      </p:pic>
      <p:sp>
        <p:nvSpPr>
          <p:cNvPr id="4" name="TextBox 6"/>
          <p:cNvSpPr txBox="1">
            <a:spLocks noChangeArrowheads="1"/>
          </p:cNvSpPr>
          <p:nvPr/>
        </p:nvSpPr>
        <p:spPr bwMode="auto">
          <a:xfrm>
            <a:off x="762000" y="1147792"/>
            <a:ext cx="7620000" cy="584775"/>
          </a:xfrm>
          <a:prstGeom prst="rect">
            <a:avLst/>
          </a:prstGeom>
          <a:noFill/>
          <a:ln w="9525">
            <a:noFill/>
            <a:miter lim="800000"/>
            <a:headEnd/>
            <a:tailEnd/>
          </a:ln>
        </p:spPr>
        <p:txBody>
          <a:bodyPr wrap="square">
            <a:spAutoFit/>
          </a:bodyPr>
          <a:lstStyle/>
          <a:p>
            <a:pPr algn="ctr"/>
            <a:r>
              <a:rPr lang="en-US" sz="3200" b="1" smtClean="0">
                <a:solidFill>
                  <a:schemeClr val="tx1"/>
                </a:solidFill>
                <a:latin typeface="Calibri" pitchFamily="53" charset="0"/>
              </a:rPr>
              <a:t>GDP</a:t>
            </a:r>
            <a:endParaRPr lang="en-US" sz="3200" b="1">
              <a:solidFill>
                <a:schemeClr val="tx1"/>
              </a:solidFill>
              <a:latin typeface="Calibri" pitchFamily="53" charset="0"/>
            </a:endParaRPr>
          </a:p>
        </p:txBody>
      </p:sp>
      <p:sp>
        <p:nvSpPr>
          <p:cNvPr id="7" name="TextBox 6"/>
          <p:cNvSpPr txBox="1"/>
          <p:nvPr/>
        </p:nvSpPr>
        <p:spPr>
          <a:xfrm>
            <a:off x="571500" y="1841872"/>
            <a:ext cx="8001000" cy="3431709"/>
          </a:xfrm>
          <a:prstGeom prst="rect">
            <a:avLst/>
          </a:prstGeom>
          <a:noFill/>
        </p:spPr>
        <p:txBody>
          <a:bodyPr wrap="square" rtlCol="0">
            <a:spAutoFit/>
          </a:bodyPr>
          <a:lstStyle/>
          <a:p>
            <a:r>
              <a:rPr lang="en-US" sz="2400" b="1" smtClean="0"/>
              <a:t>GDP: </a:t>
            </a:r>
            <a:r>
              <a:rPr lang="en-US" sz="2400" b="1" i="1" smtClean="0">
                <a:solidFill>
                  <a:srgbClr val="FF0000"/>
                </a:solidFill>
              </a:rPr>
              <a:t>The total market value, expressed in dollars</a:t>
            </a:r>
            <a:r>
              <a:rPr lang="en-US" sz="2400" smtClean="0"/>
              <a:t>, of all final goods and services produced in an economy in a given year.</a:t>
            </a:r>
          </a:p>
          <a:p>
            <a:pPr marL="800100" lvl="2" indent="-342900">
              <a:spcBef>
                <a:spcPts val="1200"/>
              </a:spcBef>
              <a:spcAft>
                <a:spcPts val="600"/>
              </a:spcAft>
              <a:buFont typeface="Arial" panose="020B0604020202020204" pitchFamily="34" charset="0"/>
              <a:buChar char="•"/>
            </a:pPr>
            <a:r>
              <a:rPr lang="en-US" sz="2400"/>
              <a:t>The value of goods and service is determined by the </a:t>
            </a:r>
            <a:r>
              <a:rPr lang="en-US" sz="2400" smtClean="0"/>
              <a:t>prices </a:t>
            </a:r>
            <a:r>
              <a:rPr lang="en-US" sz="2400"/>
              <a:t>paid by the end </a:t>
            </a:r>
            <a:r>
              <a:rPr lang="en-US" sz="2400" smtClean="0"/>
              <a:t>users. </a:t>
            </a:r>
            <a:endParaRPr lang="en-US" sz="2400"/>
          </a:p>
          <a:p>
            <a:pPr marL="800100" lvl="2" indent="-342900">
              <a:spcAft>
                <a:spcPts val="600"/>
              </a:spcAft>
              <a:buFont typeface="Arial" panose="020B0604020202020204" pitchFamily="34" charset="0"/>
              <a:buChar char="•"/>
            </a:pPr>
            <a:r>
              <a:rPr lang="en-US" sz="2400"/>
              <a:t>The total of these prices is the total value of GDP. </a:t>
            </a:r>
          </a:p>
          <a:p>
            <a:pPr marL="800100" lvl="2" indent="-342900">
              <a:spcAft>
                <a:spcPts val="600"/>
              </a:spcAft>
              <a:buFont typeface="Arial" panose="020B0604020202020204" pitchFamily="34" charset="0"/>
              <a:buChar char="•"/>
            </a:pPr>
            <a:r>
              <a:rPr lang="en-US" sz="2400"/>
              <a:t>U.S. GDP is measured in U.S. dollars.</a:t>
            </a:r>
          </a:p>
          <a:p>
            <a:endParaRPr lang="en-US" sz="2400" smtClean="0"/>
          </a:p>
          <a:p>
            <a:endParaRPr lang="en-US" sz="2400"/>
          </a:p>
        </p:txBody>
      </p:sp>
      <p:sp>
        <p:nvSpPr>
          <p:cNvPr id="5" name="TextBox 4"/>
          <p:cNvSpPr txBox="1"/>
          <p:nvPr/>
        </p:nvSpPr>
        <p:spPr>
          <a:xfrm>
            <a:off x="243838" y="6554284"/>
            <a:ext cx="8778240" cy="200055"/>
          </a:xfrm>
          <a:prstGeom prst="rect">
            <a:avLst/>
          </a:prstGeom>
          <a:noFill/>
        </p:spPr>
        <p:txBody>
          <a:bodyPr wrap="square" rtlCol="0">
            <a:spAutoFit/>
          </a:bodyPr>
          <a:lstStyle/>
          <a:p>
            <a:r>
              <a:rPr lang="en-US" sz="700" smtClean="0"/>
              <a:t>© 2019, Federal Reserve Bank of St. Louis. Permission is granted to reprint or photocopy this lesson in it’s entirety for educational purposes, provided the user credits the Federal Reserve Bank of St. Louis, www.stlouisfed.org/education. </a:t>
            </a:r>
            <a:endParaRPr lang="en-US" sz="700"/>
          </a:p>
        </p:txBody>
      </p:sp>
    </p:spTree>
    <p:extLst>
      <p:ext uri="{BB962C8B-B14F-4D97-AF65-F5344CB8AC3E}">
        <p14:creationId xmlns:p14="http://schemas.microsoft.com/office/powerpoint/2010/main" val="116266436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EconLowdownPPTbanner.BM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927202"/>
          </a:xfrm>
          <a:prstGeom prst="rect">
            <a:avLst/>
          </a:prstGeom>
        </p:spPr>
      </p:pic>
      <p:sp>
        <p:nvSpPr>
          <p:cNvPr id="4" name="TextBox 6"/>
          <p:cNvSpPr txBox="1">
            <a:spLocks noChangeArrowheads="1"/>
          </p:cNvSpPr>
          <p:nvPr/>
        </p:nvSpPr>
        <p:spPr bwMode="auto">
          <a:xfrm>
            <a:off x="762000" y="1147792"/>
            <a:ext cx="7620000" cy="584775"/>
          </a:xfrm>
          <a:prstGeom prst="rect">
            <a:avLst/>
          </a:prstGeom>
          <a:noFill/>
          <a:ln w="9525">
            <a:noFill/>
            <a:miter lim="800000"/>
            <a:headEnd/>
            <a:tailEnd/>
          </a:ln>
        </p:spPr>
        <p:txBody>
          <a:bodyPr wrap="square">
            <a:spAutoFit/>
          </a:bodyPr>
          <a:lstStyle/>
          <a:p>
            <a:pPr algn="ctr"/>
            <a:r>
              <a:rPr lang="en-US" sz="3200" b="1" smtClean="0">
                <a:solidFill>
                  <a:schemeClr val="tx1"/>
                </a:solidFill>
                <a:latin typeface="Calibri" pitchFamily="53" charset="0"/>
              </a:rPr>
              <a:t>GDP</a:t>
            </a:r>
            <a:endParaRPr lang="en-US" sz="3200" b="1">
              <a:solidFill>
                <a:schemeClr val="tx1"/>
              </a:solidFill>
              <a:latin typeface="Calibri" pitchFamily="53" charset="0"/>
            </a:endParaRPr>
          </a:p>
        </p:txBody>
      </p:sp>
      <p:sp>
        <p:nvSpPr>
          <p:cNvPr id="7" name="TextBox 6"/>
          <p:cNvSpPr txBox="1"/>
          <p:nvPr/>
        </p:nvSpPr>
        <p:spPr>
          <a:xfrm>
            <a:off x="571500" y="1841872"/>
            <a:ext cx="7810500" cy="4985980"/>
          </a:xfrm>
          <a:prstGeom prst="rect">
            <a:avLst/>
          </a:prstGeom>
          <a:noFill/>
        </p:spPr>
        <p:txBody>
          <a:bodyPr wrap="square" rtlCol="0">
            <a:spAutoFit/>
          </a:bodyPr>
          <a:lstStyle/>
          <a:p>
            <a:r>
              <a:rPr lang="en-US" sz="2400" b="1" smtClean="0"/>
              <a:t>GDP: </a:t>
            </a:r>
            <a:r>
              <a:rPr lang="en-US" sz="2400" smtClean="0"/>
              <a:t>The total market value, expressed in dollars, of all</a:t>
            </a:r>
            <a:r>
              <a:rPr lang="en-US" sz="2400" b="1" i="1" smtClean="0">
                <a:solidFill>
                  <a:srgbClr val="FF0000"/>
                </a:solidFill>
              </a:rPr>
              <a:t> final goods and services</a:t>
            </a:r>
            <a:r>
              <a:rPr lang="en-US" sz="2400" b="1" i="1" smtClean="0"/>
              <a:t> </a:t>
            </a:r>
            <a:r>
              <a:rPr lang="en-US" sz="2400" smtClean="0"/>
              <a:t>produced in an economy in a given year.</a:t>
            </a:r>
          </a:p>
          <a:p>
            <a:pPr marL="800100" lvl="1" indent="-342900">
              <a:spcBef>
                <a:spcPts val="1200"/>
              </a:spcBef>
              <a:spcAft>
                <a:spcPts val="600"/>
              </a:spcAft>
              <a:buFont typeface="Arial" panose="020B0604020202020204" pitchFamily="34" charset="0"/>
              <a:buChar char="•"/>
            </a:pPr>
            <a:r>
              <a:rPr lang="en-US" sz="2400"/>
              <a:t>“Final” refers to goods and service sold to end users. </a:t>
            </a:r>
          </a:p>
          <a:p>
            <a:pPr marL="800100" lvl="1" indent="-342900">
              <a:spcAft>
                <a:spcPts val="600"/>
              </a:spcAft>
              <a:buFont typeface="Arial" panose="020B0604020202020204" pitchFamily="34" charset="0"/>
              <a:buChar char="•"/>
            </a:pPr>
            <a:r>
              <a:rPr lang="en-US" sz="2400"/>
              <a:t>These goods and services </a:t>
            </a:r>
            <a:r>
              <a:rPr lang="en-US" sz="2400" smtClean="0"/>
              <a:t>have been purchased </a:t>
            </a:r>
            <a:r>
              <a:rPr lang="en-US" sz="2400"/>
              <a:t>for </a:t>
            </a:r>
            <a:r>
              <a:rPr lang="en-US" sz="2400" i="1"/>
              <a:t>final use</a:t>
            </a:r>
            <a:r>
              <a:rPr lang="en-US" sz="2400"/>
              <a:t> and not for resale or further processing. </a:t>
            </a:r>
          </a:p>
          <a:p>
            <a:pPr marL="800100" lvl="1" indent="-342900">
              <a:spcAft>
                <a:spcPts val="600"/>
              </a:spcAft>
              <a:buFont typeface="Arial" panose="020B0604020202020204" pitchFamily="34" charset="0"/>
              <a:buChar char="•"/>
            </a:pPr>
            <a:r>
              <a:rPr lang="en-US" sz="2400"/>
              <a:t>GDP does not include intermediate </a:t>
            </a:r>
            <a:r>
              <a:rPr lang="en-US" sz="2400" smtClean="0"/>
              <a:t>goods, </a:t>
            </a:r>
            <a:r>
              <a:rPr lang="en-US" sz="2400"/>
              <a:t>which are man-made goods </a:t>
            </a:r>
            <a:r>
              <a:rPr lang="en-US" sz="2400" smtClean="0"/>
              <a:t>used </a:t>
            </a:r>
            <a:r>
              <a:rPr lang="en-US" sz="2400"/>
              <a:t>to produce other goods or services, becoming part of those goods or services</a:t>
            </a:r>
            <a:r>
              <a:rPr lang="en-US" sz="2400" smtClean="0"/>
              <a:t>.</a:t>
            </a:r>
          </a:p>
          <a:p>
            <a:pPr marL="800100" lvl="1" indent="-342900">
              <a:spcAft>
                <a:spcPts val="600"/>
              </a:spcAft>
              <a:buFont typeface="Arial" panose="020B0604020202020204" pitchFamily="34" charset="0"/>
              <a:buChar char="•"/>
            </a:pPr>
            <a:r>
              <a:rPr lang="en-US" sz="2400" smtClean="0"/>
              <a:t>Excluding </a:t>
            </a:r>
            <a:r>
              <a:rPr lang="en-US" sz="2400"/>
              <a:t>intermediate goods helps to avoid double counting.</a:t>
            </a:r>
          </a:p>
          <a:p>
            <a:endParaRPr lang="en-US" sz="2400" smtClean="0"/>
          </a:p>
          <a:p>
            <a:endParaRPr lang="en-US" sz="2400"/>
          </a:p>
        </p:txBody>
      </p:sp>
      <p:sp>
        <p:nvSpPr>
          <p:cNvPr id="5" name="TextBox 4"/>
          <p:cNvSpPr txBox="1"/>
          <p:nvPr/>
        </p:nvSpPr>
        <p:spPr>
          <a:xfrm>
            <a:off x="243838" y="6554284"/>
            <a:ext cx="8778240" cy="200055"/>
          </a:xfrm>
          <a:prstGeom prst="rect">
            <a:avLst/>
          </a:prstGeom>
          <a:noFill/>
        </p:spPr>
        <p:txBody>
          <a:bodyPr wrap="square" rtlCol="0">
            <a:spAutoFit/>
          </a:bodyPr>
          <a:lstStyle/>
          <a:p>
            <a:r>
              <a:rPr lang="en-US" sz="700" smtClean="0"/>
              <a:t>© 2019, Federal Reserve Bank of St. Louis. Permission is granted to reprint or photocopy this lesson in it’s entirety for educational purposes, provided the user credits the Federal Reserve Bank of St. Louis, www.stlouisfed.org/education. </a:t>
            </a:r>
            <a:endParaRPr lang="en-US" sz="700"/>
          </a:p>
        </p:txBody>
      </p:sp>
    </p:spTree>
    <p:extLst>
      <p:ext uri="{BB962C8B-B14F-4D97-AF65-F5344CB8AC3E}">
        <p14:creationId xmlns:p14="http://schemas.microsoft.com/office/powerpoint/2010/main" val="156273182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EconLowdownPPTbanner.BM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927202"/>
          </a:xfrm>
          <a:prstGeom prst="rect">
            <a:avLst/>
          </a:prstGeom>
        </p:spPr>
      </p:pic>
      <p:sp>
        <p:nvSpPr>
          <p:cNvPr id="4" name="TextBox 6"/>
          <p:cNvSpPr txBox="1">
            <a:spLocks noChangeArrowheads="1"/>
          </p:cNvSpPr>
          <p:nvPr/>
        </p:nvSpPr>
        <p:spPr bwMode="auto">
          <a:xfrm>
            <a:off x="762000" y="1147792"/>
            <a:ext cx="7620000" cy="584775"/>
          </a:xfrm>
          <a:prstGeom prst="rect">
            <a:avLst/>
          </a:prstGeom>
          <a:noFill/>
          <a:ln w="9525">
            <a:noFill/>
            <a:miter lim="800000"/>
            <a:headEnd/>
            <a:tailEnd/>
          </a:ln>
        </p:spPr>
        <p:txBody>
          <a:bodyPr wrap="square">
            <a:spAutoFit/>
          </a:bodyPr>
          <a:lstStyle/>
          <a:p>
            <a:pPr algn="ctr"/>
            <a:r>
              <a:rPr lang="en-US" sz="3200" b="1" smtClean="0">
                <a:solidFill>
                  <a:schemeClr val="tx1"/>
                </a:solidFill>
                <a:latin typeface="Calibri" pitchFamily="53" charset="0"/>
              </a:rPr>
              <a:t>GDP</a:t>
            </a:r>
            <a:endParaRPr lang="en-US" sz="3200" b="1">
              <a:solidFill>
                <a:schemeClr val="tx1"/>
              </a:solidFill>
              <a:latin typeface="Calibri" pitchFamily="53" charset="0"/>
            </a:endParaRPr>
          </a:p>
        </p:txBody>
      </p:sp>
      <p:sp>
        <p:nvSpPr>
          <p:cNvPr id="7" name="TextBox 6"/>
          <p:cNvSpPr txBox="1"/>
          <p:nvPr/>
        </p:nvSpPr>
        <p:spPr>
          <a:xfrm>
            <a:off x="571500" y="1841872"/>
            <a:ext cx="8001000" cy="3724096"/>
          </a:xfrm>
          <a:prstGeom prst="rect">
            <a:avLst/>
          </a:prstGeom>
          <a:noFill/>
        </p:spPr>
        <p:txBody>
          <a:bodyPr wrap="square" rtlCol="0">
            <a:spAutoFit/>
          </a:bodyPr>
          <a:lstStyle/>
          <a:p>
            <a:r>
              <a:rPr lang="en-US" sz="2400" b="1" smtClean="0"/>
              <a:t>GDP: </a:t>
            </a:r>
            <a:r>
              <a:rPr lang="en-US" sz="2400" smtClean="0"/>
              <a:t>The total market value, expressed in dollars, of all final goods and services </a:t>
            </a:r>
            <a:r>
              <a:rPr lang="en-US" sz="2400" b="1" i="1" smtClean="0">
                <a:solidFill>
                  <a:srgbClr val="FF0000"/>
                </a:solidFill>
              </a:rPr>
              <a:t>produced in an economy</a:t>
            </a:r>
            <a:r>
              <a:rPr lang="en-US" sz="2400" b="1" i="1" smtClean="0"/>
              <a:t> </a:t>
            </a:r>
            <a:r>
              <a:rPr lang="en-US" sz="2400" smtClean="0"/>
              <a:t>in a given year.</a:t>
            </a:r>
          </a:p>
          <a:p>
            <a:pPr marL="800100" lvl="1" indent="-342900">
              <a:spcBef>
                <a:spcPts val="1200"/>
              </a:spcBef>
              <a:spcAft>
                <a:spcPts val="600"/>
              </a:spcAft>
              <a:buFont typeface="Arial" panose="020B0604020202020204" pitchFamily="34" charset="0"/>
              <a:buChar char="•"/>
            </a:pPr>
            <a:r>
              <a:rPr lang="en-US" sz="2400"/>
              <a:t>A good or service must be produced within the borders of the United States to be counted in U.S. GDP. </a:t>
            </a:r>
          </a:p>
          <a:p>
            <a:pPr marL="800100" lvl="1" indent="-342900">
              <a:spcAft>
                <a:spcPts val="600"/>
              </a:spcAft>
              <a:buFont typeface="Arial" panose="020B0604020202020204" pitchFamily="34" charset="0"/>
              <a:buChar char="•"/>
            </a:pPr>
            <a:r>
              <a:rPr lang="en-US" sz="2400"/>
              <a:t>Getting this count correct requires a little </a:t>
            </a:r>
            <a:r>
              <a:rPr lang="en-US" sz="2400" smtClean="0"/>
              <a:t>accounting (covered later).</a:t>
            </a:r>
            <a:endParaRPr lang="en-US" sz="2400"/>
          </a:p>
          <a:p>
            <a:endParaRPr lang="en-US" sz="2400" smtClean="0"/>
          </a:p>
          <a:p>
            <a:endParaRPr lang="en-US" sz="2400" smtClean="0"/>
          </a:p>
          <a:p>
            <a:endParaRPr lang="en-US" sz="2400"/>
          </a:p>
        </p:txBody>
      </p:sp>
      <p:sp>
        <p:nvSpPr>
          <p:cNvPr id="5" name="TextBox 4"/>
          <p:cNvSpPr txBox="1"/>
          <p:nvPr/>
        </p:nvSpPr>
        <p:spPr>
          <a:xfrm>
            <a:off x="243838" y="6554284"/>
            <a:ext cx="8778240" cy="200055"/>
          </a:xfrm>
          <a:prstGeom prst="rect">
            <a:avLst/>
          </a:prstGeom>
          <a:noFill/>
        </p:spPr>
        <p:txBody>
          <a:bodyPr wrap="square" rtlCol="0">
            <a:spAutoFit/>
          </a:bodyPr>
          <a:lstStyle/>
          <a:p>
            <a:r>
              <a:rPr lang="en-US" sz="700" smtClean="0"/>
              <a:t>© 2019, Federal Reserve Bank of St. Louis. Permission is granted to reprint or photocopy this lesson in it’s entirety for educational purposes, provided the user credits the Federal Reserve Bank of St. Louis, www.stlouisfed.org/education. </a:t>
            </a:r>
            <a:endParaRPr lang="en-US" sz="700"/>
          </a:p>
        </p:txBody>
      </p:sp>
    </p:spTree>
    <p:extLst>
      <p:ext uri="{BB962C8B-B14F-4D97-AF65-F5344CB8AC3E}">
        <p14:creationId xmlns:p14="http://schemas.microsoft.com/office/powerpoint/2010/main" val="398644335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EconLowdownPPTbanner.BM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927202"/>
          </a:xfrm>
          <a:prstGeom prst="rect">
            <a:avLst/>
          </a:prstGeom>
        </p:spPr>
      </p:pic>
      <p:sp>
        <p:nvSpPr>
          <p:cNvPr id="4" name="TextBox 6"/>
          <p:cNvSpPr txBox="1">
            <a:spLocks noChangeArrowheads="1"/>
          </p:cNvSpPr>
          <p:nvPr/>
        </p:nvSpPr>
        <p:spPr bwMode="auto">
          <a:xfrm>
            <a:off x="762000" y="1147792"/>
            <a:ext cx="7620000" cy="584775"/>
          </a:xfrm>
          <a:prstGeom prst="rect">
            <a:avLst/>
          </a:prstGeom>
          <a:noFill/>
          <a:ln w="9525">
            <a:noFill/>
            <a:miter lim="800000"/>
            <a:headEnd/>
            <a:tailEnd/>
          </a:ln>
        </p:spPr>
        <p:txBody>
          <a:bodyPr wrap="square">
            <a:spAutoFit/>
          </a:bodyPr>
          <a:lstStyle/>
          <a:p>
            <a:pPr algn="ctr"/>
            <a:r>
              <a:rPr lang="en-US" sz="3200" b="1" smtClean="0">
                <a:solidFill>
                  <a:schemeClr val="tx1"/>
                </a:solidFill>
                <a:latin typeface="Calibri" pitchFamily="53" charset="0"/>
              </a:rPr>
              <a:t>GDP</a:t>
            </a:r>
            <a:endParaRPr lang="en-US" sz="3200" b="1">
              <a:solidFill>
                <a:schemeClr val="tx1"/>
              </a:solidFill>
              <a:latin typeface="Calibri" pitchFamily="53" charset="0"/>
            </a:endParaRPr>
          </a:p>
        </p:txBody>
      </p:sp>
      <p:sp>
        <p:nvSpPr>
          <p:cNvPr id="7" name="TextBox 6"/>
          <p:cNvSpPr txBox="1"/>
          <p:nvPr/>
        </p:nvSpPr>
        <p:spPr>
          <a:xfrm>
            <a:off x="571500" y="1841872"/>
            <a:ext cx="8001000" cy="2462213"/>
          </a:xfrm>
          <a:prstGeom prst="rect">
            <a:avLst/>
          </a:prstGeom>
          <a:noFill/>
        </p:spPr>
        <p:txBody>
          <a:bodyPr wrap="square" rtlCol="0">
            <a:spAutoFit/>
          </a:bodyPr>
          <a:lstStyle/>
          <a:p>
            <a:r>
              <a:rPr lang="en-US" sz="2400" b="1" smtClean="0"/>
              <a:t>GDP: </a:t>
            </a:r>
            <a:r>
              <a:rPr lang="en-US" sz="2400" smtClean="0"/>
              <a:t>The total market value, expressed in dollars, of all final goods and services produced in an economy in a given year.</a:t>
            </a:r>
          </a:p>
          <a:p>
            <a:pPr marL="800100" lvl="1" indent="-342900">
              <a:spcBef>
                <a:spcPts val="1200"/>
              </a:spcBef>
              <a:buFont typeface="Arial" panose="020B0604020202020204" pitchFamily="34" charset="0"/>
              <a:buChar char="•"/>
            </a:pPr>
            <a:r>
              <a:rPr lang="en-US" sz="2400" smtClean="0"/>
              <a:t>GDP data are released quarterly (every three months).</a:t>
            </a:r>
          </a:p>
          <a:p>
            <a:endParaRPr lang="en-US" sz="2400" smtClean="0"/>
          </a:p>
          <a:p>
            <a:endParaRPr lang="en-US" sz="2400" smtClean="0"/>
          </a:p>
          <a:p>
            <a:endParaRPr lang="en-US" sz="2400"/>
          </a:p>
        </p:txBody>
      </p:sp>
      <p:sp>
        <p:nvSpPr>
          <p:cNvPr id="5" name="TextBox 4"/>
          <p:cNvSpPr txBox="1"/>
          <p:nvPr/>
        </p:nvSpPr>
        <p:spPr>
          <a:xfrm>
            <a:off x="243838" y="6554284"/>
            <a:ext cx="8778240" cy="200055"/>
          </a:xfrm>
          <a:prstGeom prst="rect">
            <a:avLst/>
          </a:prstGeom>
          <a:noFill/>
        </p:spPr>
        <p:txBody>
          <a:bodyPr wrap="square" rtlCol="0">
            <a:spAutoFit/>
          </a:bodyPr>
          <a:lstStyle/>
          <a:p>
            <a:r>
              <a:rPr lang="en-US" sz="700" smtClean="0"/>
              <a:t>© 2019, Federal Reserve Bank of St. Louis. Permission is granted to reprint or photocopy this lesson in it’s entirety for educational purposes, provided the user credits the Federal Reserve Bank of St. Louis, www.stlouisfed.org/education. </a:t>
            </a:r>
            <a:endParaRPr lang="en-US" sz="700"/>
          </a:p>
        </p:txBody>
      </p:sp>
    </p:spTree>
    <p:extLst>
      <p:ext uri="{BB962C8B-B14F-4D97-AF65-F5344CB8AC3E}">
        <p14:creationId xmlns:p14="http://schemas.microsoft.com/office/powerpoint/2010/main" val="294074301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EconLowdownPPTbanner.BM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927202"/>
          </a:xfrm>
          <a:prstGeom prst="rect">
            <a:avLst/>
          </a:prstGeom>
        </p:spPr>
      </p:pic>
      <p:sp>
        <p:nvSpPr>
          <p:cNvPr id="4" name="TextBox 6"/>
          <p:cNvSpPr txBox="1">
            <a:spLocks noChangeArrowheads="1"/>
          </p:cNvSpPr>
          <p:nvPr/>
        </p:nvSpPr>
        <p:spPr bwMode="auto">
          <a:xfrm>
            <a:off x="762000" y="1147792"/>
            <a:ext cx="7620000" cy="584775"/>
          </a:xfrm>
          <a:prstGeom prst="rect">
            <a:avLst/>
          </a:prstGeom>
          <a:noFill/>
          <a:ln w="9525">
            <a:noFill/>
            <a:miter lim="800000"/>
            <a:headEnd/>
            <a:tailEnd/>
          </a:ln>
        </p:spPr>
        <p:txBody>
          <a:bodyPr wrap="square">
            <a:spAutoFit/>
          </a:bodyPr>
          <a:lstStyle/>
          <a:p>
            <a:pPr algn="ctr"/>
            <a:r>
              <a:rPr lang="en-US" sz="3200" b="1" smtClean="0">
                <a:solidFill>
                  <a:schemeClr val="tx1"/>
                </a:solidFill>
                <a:latin typeface="Calibri" pitchFamily="53" charset="0"/>
              </a:rPr>
              <a:t>Real GDP</a:t>
            </a:r>
            <a:endParaRPr lang="en-US" sz="3200" b="1">
              <a:solidFill>
                <a:schemeClr val="tx1"/>
              </a:solidFill>
              <a:latin typeface="Calibri" pitchFamily="53" charset="0"/>
            </a:endParaRPr>
          </a:p>
        </p:txBody>
      </p:sp>
      <p:sp>
        <p:nvSpPr>
          <p:cNvPr id="7" name="TextBox 6"/>
          <p:cNvSpPr txBox="1"/>
          <p:nvPr/>
        </p:nvSpPr>
        <p:spPr>
          <a:xfrm>
            <a:off x="571500" y="1841872"/>
            <a:ext cx="8001000" cy="1938992"/>
          </a:xfrm>
          <a:prstGeom prst="rect">
            <a:avLst/>
          </a:prstGeom>
          <a:noFill/>
        </p:spPr>
        <p:txBody>
          <a:bodyPr wrap="square" rtlCol="0">
            <a:spAutoFit/>
          </a:bodyPr>
          <a:lstStyle/>
          <a:p>
            <a:r>
              <a:rPr lang="en-US" sz="2400" b="1" smtClean="0"/>
              <a:t>Real GDP: </a:t>
            </a:r>
            <a:r>
              <a:rPr lang="en-US" sz="2400"/>
              <a:t>GDP adjusted for inflation to hold prices constant over </a:t>
            </a:r>
            <a:r>
              <a:rPr lang="en-US" sz="2400" smtClean="0"/>
              <a:t>time.</a:t>
            </a:r>
          </a:p>
          <a:p>
            <a:endParaRPr lang="en-US" sz="2400" smtClean="0"/>
          </a:p>
          <a:p>
            <a:endParaRPr lang="en-US" sz="2400" smtClean="0"/>
          </a:p>
          <a:p>
            <a:endParaRPr lang="en-US" sz="2400"/>
          </a:p>
        </p:txBody>
      </p:sp>
    </p:spTree>
    <p:extLst>
      <p:ext uri="{BB962C8B-B14F-4D97-AF65-F5344CB8AC3E}">
        <p14:creationId xmlns:p14="http://schemas.microsoft.com/office/powerpoint/2010/main" val="226691727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EconLowdownPPTbanner.BM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927202"/>
          </a:xfrm>
          <a:prstGeom prst="rect">
            <a:avLst/>
          </a:prstGeom>
        </p:spPr>
      </p:pic>
      <p:sp>
        <p:nvSpPr>
          <p:cNvPr id="4" name="TextBox 6"/>
          <p:cNvSpPr txBox="1">
            <a:spLocks noChangeArrowheads="1"/>
          </p:cNvSpPr>
          <p:nvPr/>
        </p:nvSpPr>
        <p:spPr bwMode="auto">
          <a:xfrm>
            <a:off x="762000" y="1147792"/>
            <a:ext cx="7620000" cy="584775"/>
          </a:xfrm>
          <a:prstGeom prst="rect">
            <a:avLst/>
          </a:prstGeom>
          <a:noFill/>
          <a:ln w="9525">
            <a:noFill/>
            <a:miter lim="800000"/>
            <a:headEnd/>
            <a:tailEnd/>
          </a:ln>
        </p:spPr>
        <p:txBody>
          <a:bodyPr wrap="square">
            <a:spAutoFit/>
          </a:bodyPr>
          <a:lstStyle/>
          <a:p>
            <a:pPr algn="ctr"/>
            <a:r>
              <a:rPr lang="en-US" sz="3200" b="1" smtClean="0">
                <a:solidFill>
                  <a:schemeClr val="tx1"/>
                </a:solidFill>
                <a:latin typeface="Calibri" pitchFamily="53" charset="0"/>
              </a:rPr>
              <a:t>GDP and the Business Cycle</a:t>
            </a:r>
            <a:endParaRPr lang="en-US" sz="3200" b="1">
              <a:solidFill>
                <a:schemeClr val="tx1"/>
              </a:solidFill>
              <a:latin typeface="Calibri" pitchFamily="53" charset="0"/>
            </a:endParaRPr>
          </a:p>
        </p:txBody>
      </p:sp>
      <p:sp>
        <p:nvSpPr>
          <p:cNvPr id="5" name="TextBox 4"/>
          <p:cNvSpPr txBox="1"/>
          <p:nvPr/>
        </p:nvSpPr>
        <p:spPr>
          <a:xfrm>
            <a:off x="381000" y="2011441"/>
            <a:ext cx="8001000" cy="4247317"/>
          </a:xfrm>
          <a:prstGeom prst="rect">
            <a:avLst/>
          </a:prstGeom>
          <a:noFill/>
        </p:spPr>
        <p:txBody>
          <a:bodyPr wrap="square" rtlCol="0">
            <a:spAutoFit/>
          </a:bodyPr>
          <a:lstStyle/>
          <a:p>
            <a:pPr lvl="0">
              <a:spcBef>
                <a:spcPts val="1200"/>
              </a:spcBef>
              <a:spcAft>
                <a:spcPts val="600"/>
              </a:spcAft>
            </a:pPr>
            <a:r>
              <a:rPr lang="en-US" sz="2400" b="1"/>
              <a:t>B</a:t>
            </a:r>
            <a:r>
              <a:rPr lang="en-US" sz="2400" b="1" smtClean="0"/>
              <a:t>usiness cycle</a:t>
            </a:r>
            <a:r>
              <a:rPr lang="en-US" sz="2400" smtClean="0"/>
              <a:t>: The </a:t>
            </a:r>
            <a:r>
              <a:rPr lang="en-US" sz="2400"/>
              <a:t>fluctuating levels of economic activity in an economy over a period of time measured from the beginning of one recession to the beginning of the next.</a:t>
            </a:r>
          </a:p>
          <a:p>
            <a:pPr lvl="0">
              <a:spcBef>
                <a:spcPts val="600"/>
              </a:spcBef>
              <a:spcAft>
                <a:spcPts val="600"/>
              </a:spcAft>
            </a:pPr>
            <a:r>
              <a:rPr lang="en-US" sz="2400" b="1" smtClean="0"/>
              <a:t>Economic expansion: </a:t>
            </a:r>
            <a:r>
              <a:rPr lang="en-US" sz="2400" smtClean="0"/>
              <a:t>A </a:t>
            </a:r>
            <a:r>
              <a:rPr lang="en-US" sz="2400"/>
              <a:t>period when real GDP increases; a period of economic growth.</a:t>
            </a:r>
          </a:p>
          <a:p>
            <a:pPr lvl="0">
              <a:spcBef>
                <a:spcPts val="600"/>
              </a:spcBef>
              <a:spcAft>
                <a:spcPts val="600"/>
              </a:spcAft>
            </a:pPr>
            <a:r>
              <a:rPr lang="en-US" sz="2400" b="1" smtClean="0"/>
              <a:t>Economic contraction: </a:t>
            </a:r>
            <a:r>
              <a:rPr lang="en-US" sz="2400"/>
              <a:t>A period when real GDP </a:t>
            </a:r>
            <a:r>
              <a:rPr lang="en-US" sz="2400" smtClean="0"/>
              <a:t>decreases; </a:t>
            </a:r>
            <a:r>
              <a:rPr lang="en-US" sz="2400"/>
              <a:t>a period of economic decline. </a:t>
            </a:r>
          </a:p>
          <a:p>
            <a:pPr lvl="0">
              <a:spcBef>
                <a:spcPts val="600"/>
              </a:spcBef>
              <a:spcAft>
                <a:spcPts val="600"/>
              </a:spcAft>
            </a:pPr>
            <a:r>
              <a:rPr lang="en-US" sz="2400" b="1" smtClean="0"/>
              <a:t>Recession</a:t>
            </a:r>
            <a:r>
              <a:rPr lang="en-US" sz="2400" smtClean="0"/>
              <a:t>: A </a:t>
            </a:r>
            <a:r>
              <a:rPr lang="en-US" sz="2400"/>
              <a:t>period of declining real income and rising </a:t>
            </a:r>
            <a:r>
              <a:rPr lang="en-US" sz="2400" smtClean="0"/>
              <a:t>unemployment. It is a </a:t>
            </a:r>
            <a:r>
              <a:rPr lang="en-US" sz="2400"/>
              <a:t>significant decline in general economic activity extending over a period of time</a:t>
            </a:r>
            <a:r>
              <a:rPr lang="en-US" sz="2400" smtClean="0"/>
              <a:t>.</a:t>
            </a:r>
            <a:endParaRPr lang="en-US" sz="2400"/>
          </a:p>
        </p:txBody>
      </p:sp>
      <p:sp>
        <p:nvSpPr>
          <p:cNvPr id="8" name="TextBox 7"/>
          <p:cNvSpPr txBox="1"/>
          <p:nvPr/>
        </p:nvSpPr>
        <p:spPr>
          <a:xfrm>
            <a:off x="243838" y="6554284"/>
            <a:ext cx="8778240" cy="200055"/>
          </a:xfrm>
          <a:prstGeom prst="rect">
            <a:avLst/>
          </a:prstGeom>
          <a:noFill/>
        </p:spPr>
        <p:txBody>
          <a:bodyPr wrap="square" rtlCol="0">
            <a:spAutoFit/>
          </a:bodyPr>
          <a:lstStyle/>
          <a:p>
            <a:r>
              <a:rPr lang="en-US" sz="700" smtClean="0"/>
              <a:t>© 2019, Federal Reserve Bank of St. Louis. Permission is granted to reprint or photocopy this lesson in it’s entirety for educational purposes, provided the user credits the Federal Reserve Bank of St. Louis, www.stlouisfed.org/education. </a:t>
            </a:r>
            <a:endParaRPr lang="en-US" sz="700"/>
          </a:p>
        </p:txBody>
      </p:sp>
    </p:spTree>
    <p:extLst>
      <p:ext uri="{BB962C8B-B14F-4D97-AF65-F5344CB8AC3E}">
        <p14:creationId xmlns:p14="http://schemas.microsoft.com/office/powerpoint/2010/main" val="403628192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EconLowdownPPTbanner.BM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927202"/>
          </a:xfrm>
          <a:prstGeom prst="rect">
            <a:avLst/>
          </a:prstGeom>
        </p:spPr>
      </p:pic>
      <p:sp>
        <p:nvSpPr>
          <p:cNvPr id="7" name="TextBox 6"/>
          <p:cNvSpPr txBox="1"/>
          <p:nvPr/>
        </p:nvSpPr>
        <p:spPr>
          <a:xfrm>
            <a:off x="501161" y="2852987"/>
            <a:ext cx="8001000" cy="1200329"/>
          </a:xfrm>
          <a:prstGeom prst="rect">
            <a:avLst/>
          </a:prstGeom>
          <a:noFill/>
        </p:spPr>
        <p:txBody>
          <a:bodyPr wrap="square" rtlCol="0">
            <a:spAutoFit/>
          </a:bodyPr>
          <a:lstStyle/>
          <a:p>
            <a:r>
              <a:rPr lang="en-US" sz="2400" b="1" dirty="0" smtClean="0"/>
              <a:t>GDP: </a:t>
            </a:r>
            <a:r>
              <a:rPr lang="en-US" sz="2400" dirty="0" smtClean="0"/>
              <a:t>The total market value, expressed in dollars, of all final goods and services produced in an economy in a given year.</a:t>
            </a:r>
          </a:p>
          <a:p>
            <a:endParaRPr lang="en-US" sz="2400" dirty="0"/>
          </a:p>
        </p:txBody>
      </p:sp>
      <p:sp>
        <p:nvSpPr>
          <p:cNvPr id="8" name="TextBox 7"/>
          <p:cNvSpPr txBox="1"/>
          <p:nvPr/>
        </p:nvSpPr>
        <p:spPr>
          <a:xfrm>
            <a:off x="243838" y="6554284"/>
            <a:ext cx="8778240" cy="200055"/>
          </a:xfrm>
          <a:prstGeom prst="rect">
            <a:avLst/>
          </a:prstGeom>
          <a:noFill/>
        </p:spPr>
        <p:txBody>
          <a:bodyPr wrap="square" rtlCol="0">
            <a:spAutoFit/>
          </a:bodyPr>
          <a:lstStyle/>
          <a:p>
            <a:r>
              <a:rPr lang="en-US" sz="700" smtClean="0"/>
              <a:t>© 2019, Federal Reserve Bank of St. Louis. Permission is granted to reprint or photocopy this lesson in it’s entirety for educational purposes, provided the user credits the Federal Reserve Bank of St. Louis, www.stlouisfed.org/education. </a:t>
            </a:r>
            <a:endParaRPr lang="en-US" sz="700"/>
          </a:p>
        </p:txBody>
      </p:sp>
      <p:sp>
        <p:nvSpPr>
          <p:cNvPr id="9" name="Rectangle 8"/>
          <p:cNvSpPr/>
          <p:nvPr/>
        </p:nvSpPr>
        <p:spPr>
          <a:xfrm>
            <a:off x="689956" y="1154616"/>
            <a:ext cx="7855528" cy="1015663"/>
          </a:xfrm>
          <a:prstGeom prst="rect">
            <a:avLst/>
          </a:prstGeom>
        </p:spPr>
        <p:txBody>
          <a:bodyPr wrap="square">
            <a:spAutoFit/>
          </a:bodyPr>
          <a:lstStyle/>
          <a:p>
            <a:endParaRPr lang="en-US" sz="2800" dirty="0"/>
          </a:p>
          <a:p>
            <a:pPr algn="ctr"/>
            <a:r>
              <a:rPr lang="en-US" sz="3200" b="1" dirty="0">
                <a:solidFill>
                  <a:srgbClr val="C00000"/>
                </a:solidFill>
              </a:rPr>
              <a:t>GDP</a:t>
            </a:r>
            <a:r>
              <a:rPr lang="en-US" sz="3200" dirty="0"/>
              <a:t> </a:t>
            </a:r>
            <a:r>
              <a:rPr lang="en-US" sz="3200" dirty="0">
                <a:solidFill>
                  <a:schemeClr val="bg1">
                    <a:lumMod val="85000"/>
                  </a:schemeClr>
                </a:solidFill>
              </a:rPr>
              <a:t>=</a:t>
            </a:r>
            <a:r>
              <a:rPr lang="en-US" sz="3200" dirty="0"/>
              <a:t> </a:t>
            </a:r>
            <a:r>
              <a:rPr lang="en-US" sz="3200" dirty="0">
                <a:solidFill>
                  <a:schemeClr val="bg1">
                    <a:lumMod val="75000"/>
                  </a:schemeClr>
                </a:solidFill>
              </a:rPr>
              <a:t>C</a:t>
            </a:r>
            <a:r>
              <a:rPr lang="en-US" sz="3200" b="1" dirty="0">
                <a:solidFill>
                  <a:srgbClr val="C00000"/>
                </a:solidFill>
              </a:rPr>
              <a:t> </a:t>
            </a:r>
            <a:r>
              <a:rPr lang="en-US" sz="3200" dirty="0">
                <a:solidFill>
                  <a:schemeClr val="bg1">
                    <a:lumMod val="75000"/>
                  </a:schemeClr>
                </a:solidFill>
              </a:rPr>
              <a:t>+ I + G + (X </a:t>
            </a:r>
            <a:r>
              <a:rPr lang="en-US" sz="3200" dirty="0">
                <a:solidFill>
                  <a:schemeClr val="bg1">
                    <a:lumMod val="75000"/>
                  </a:schemeClr>
                </a:solidFill>
                <a:sym typeface="Symbol" panose="05050102010706020507" pitchFamily="18" charset="2"/>
              </a:rPr>
              <a:t> M)</a:t>
            </a:r>
            <a:r>
              <a:rPr lang="en-US" sz="3200" dirty="0">
                <a:solidFill>
                  <a:schemeClr val="bg1">
                    <a:lumMod val="75000"/>
                  </a:schemeClr>
                </a:solidFill>
              </a:rPr>
              <a:t> </a:t>
            </a:r>
          </a:p>
        </p:txBody>
      </p:sp>
    </p:spTree>
    <p:extLst>
      <p:ext uri="{BB962C8B-B14F-4D97-AF65-F5344CB8AC3E}">
        <p14:creationId xmlns:p14="http://schemas.microsoft.com/office/powerpoint/2010/main" val="237290742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88BD9A5-8291-4048-85BF-62F4EBE03128}">
  <ds:schemaRefs>
    <ds:schemaRef ds:uri="http://schemas.microsoft.com/sharepoint/v3/contenttype/forms"/>
  </ds:schemaRefs>
</ds:datastoreItem>
</file>

<file path=customXml/itemProps2.xml><?xml version="1.0" encoding="utf-8"?>
<ds:datastoreItem xmlns:ds="http://schemas.openxmlformats.org/officeDocument/2006/customXml" ds:itemID="{69CA7917-0BEF-440B-9759-8AEE4D78B8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A51C65DD-6DA1-444B-A4FC-C3BBB49CE4E7}">
  <ds:schemaRefs>
    <ds:schemaRef ds:uri="http://schemas.microsoft.com/office/2006/documentManagement/types"/>
    <ds:schemaRef ds:uri="http://purl.org/dc/elements/1.1/"/>
    <ds:schemaRef ds:uri="http://purl.org/dc/terms/"/>
    <ds:schemaRef ds:uri="http://schemas.openxmlformats.org/package/2006/metadata/core-properties"/>
    <ds:schemaRef ds:uri="http://schemas.microsoft.com/office/infopath/2007/PartnerControls"/>
    <ds:schemaRef ds:uri="http://schemas.microsoft.com/office/2006/metadata/properties"/>
    <ds:schemaRef ds:uri="http://purl.org/dc/dcmityp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4431</TotalTime>
  <Words>1495</Words>
  <Application>Microsoft Office PowerPoint</Application>
  <PresentationFormat>On-screen Show (4:3)</PresentationFormat>
  <Paragraphs>95</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Wolla, Scott A</dc:creator>
  <cp:lastModifiedBy>Wolla, Scott A</cp:lastModifiedBy>
  <cp:revision>178</cp:revision>
  <cp:lastPrinted>2019-09-11T19:34:07Z</cp:lastPrinted>
  <dcterms:created xsi:type="dcterms:W3CDTF">2016-12-29T19:11:07Z</dcterms:created>
  <dcterms:modified xsi:type="dcterms:W3CDTF">2019-09-11T19:51:50Z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e7f754bd-45a9-447a-83ca-fbde68343e7f</vt:lpwstr>
  </property>
</Properties>
</file>