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83" r:id="rId7"/>
    <p:sldId id="261" r:id="rId8"/>
    <p:sldId id="284" r:id="rId9"/>
    <p:sldId id="262" r:id="rId10"/>
    <p:sldId id="285" r:id="rId11"/>
    <p:sldId id="263" r:id="rId12"/>
    <p:sldId id="286" r:id="rId13"/>
    <p:sldId id="264" r:id="rId14"/>
    <p:sldId id="287" r:id="rId15"/>
    <p:sldId id="265" r:id="rId16"/>
    <p:sldId id="288" r:id="rId17"/>
    <p:sldId id="266" r:id="rId18"/>
    <p:sldId id="289" r:id="rId19"/>
    <p:sldId id="268" r:id="rId20"/>
    <p:sldId id="290" r:id="rId21"/>
    <p:sldId id="270" r:id="rId22"/>
    <p:sldId id="291" r:id="rId23"/>
    <p:sldId id="292" r:id="rId24"/>
    <p:sldId id="295" r:id="rId25"/>
    <p:sldId id="293" r:id="rId26"/>
    <p:sldId id="294" r:id="rId27"/>
    <p:sldId id="297" r:id="rId28"/>
    <p:sldId id="296" r:id="rId29"/>
    <p:sldId id="299" r:id="rId30"/>
    <p:sldId id="298" r:id="rId31"/>
  </p:sldIdLst>
  <p:sldSz cx="10160000" cy="7620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5" d="100"/>
          <a:sy n="55" d="100"/>
        </p:scale>
        <p:origin x="15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B41BA-28F5-00FE-293B-D217C675CC9D}"/>
              </a:ext>
            </a:extLst>
          </p:cNvPr>
          <p:cNvSpPr>
            <a:spLocks noGrp="1"/>
          </p:cNvSpPr>
          <p:nvPr>
            <p:ph type="ctrTitle"/>
          </p:nvPr>
        </p:nvSpPr>
        <p:spPr>
          <a:xfrm>
            <a:off x="1270000" y="1247070"/>
            <a:ext cx="7620000" cy="2652889"/>
          </a:xfrm>
        </p:spPr>
        <p:txBody>
          <a:bodyPr anchor="b"/>
          <a:lstStyle>
            <a:lvl1pPr algn="ctr">
              <a:defRPr sz="5000"/>
            </a:lvl1pPr>
          </a:lstStyle>
          <a:p>
            <a:r>
              <a:rPr lang="en-US"/>
              <a:t>Click to edit Master title style</a:t>
            </a:r>
          </a:p>
        </p:txBody>
      </p:sp>
      <p:sp>
        <p:nvSpPr>
          <p:cNvPr id="3" name="Subtitle 2">
            <a:extLst>
              <a:ext uri="{FF2B5EF4-FFF2-40B4-BE49-F238E27FC236}">
                <a16:creationId xmlns:a16="http://schemas.microsoft.com/office/drawing/2014/main" id="{3B583D4C-1914-F4F4-02D6-1171EB39470E}"/>
              </a:ext>
            </a:extLst>
          </p:cNvPr>
          <p:cNvSpPr>
            <a:spLocks noGrp="1"/>
          </p:cNvSpPr>
          <p:nvPr>
            <p:ph type="subTitle" idx="1"/>
          </p:nvPr>
        </p:nvSpPr>
        <p:spPr>
          <a:xfrm>
            <a:off x="1270000" y="4002264"/>
            <a:ext cx="7620000" cy="1839736"/>
          </a:xfrm>
        </p:spPr>
        <p:txBody>
          <a:bodyPr/>
          <a:lstStyle>
            <a:lvl1pPr marL="0" indent="0" algn="ctr">
              <a:buNone/>
              <a:defRPr sz="2000"/>
            </a:lvl1pPr>
            <a:lvl2pPr marL="380985" indent="0" algn="ctr">
              <a:buNone/>
              <a:defRPr sz="1667"/>
            </a:lvl2pPr>
            <a:lvl3pPr marL="761970" indent="0" algn="ctr">
              <a:buNone/>
              <a:defRPr sz="1500"/>
            </a:lvl3pPr>
            <a:lvl4pPr marL="1142954" indent="0" algn="ctr">
              <a:buNone/>
              <a:defRPr sz="1333"/>
            </a:lvl4pPr>
            <a:lvl5pPr marL="1523939" indent="0" algn="ctr">
              <a:buNone/>
              <a:defRPr sz="1333"/>
            </a:lvl5pPr>
            <a:lvl6pPr marL="1904924" indent="0" algn="ctr">
              <a:buNone/>
              <a:defRPr sz="1333"/>
            </a:lvl6pPr>
            <a:lvl7pPr marL="2285909" indent="0" algn="ctr">
              <a:buNone/>
              <a:defRPr sz="1333"/>
            </a:lvl7pPr>
            <a:lvl8pPr marL="2666893" indent="0" algn="ctr">
              <a:buNone/>
              <a:defRPr sz="1333"/>
            </a:lvl8pPr>
            <a:lvl9pPr marL="3047878" indent="0" algn="ctr">
              <a:buNone/>
              <a:defRPr sz="1333"/>
            </a:lvl9pPr>
          </a:lstStyle>
          <a:p>
            <a:r>
              <a:rPr lang="en-US"/>
              <a:t>Click to edit Master subtitle style</a:t>
            </a:r>
          </a:p>
        </p:txBody>
      </p:sp>
      <p:sp>
        <p:nvSpPr>
          <p:cNvPr id="4" name="Date Placeholder 3">
            <a:extLst>
              <a:ext uri="{FF2B5EF4-FFF2-40B4-BE49-F238E27FC236}">
                <a16:creationId xmlns:a16="http://schemas.microsoft.com/office/drawing/2014/main" id="{CC57C811-2F25-83C2-166E-E49CB84F2886}"/>
              </a:ext>
            </a:extLst>
          </p:cNvPr>
          <p:cNvSpPr>
            <a:spLocks noGrp="1"/>
          </p:cNvSpPr>
          <p:nvPr>
            <p:ph type="dt" sz="half" idx="10"/>
          </p:nvPr>
        </p:nvSpPr>
        <p:spPr/>
        <p:txBody>
          <a:bodyPr/>
          <a:lstStyle/>
          <a:p>
            <a:fld id="{857C62E8-78F4-4742-9EDE-DEBCFC98B5BD}" type="datetimeFigureOut">
              <a:rPr lang="en-US" smtClean="0"/>
              <a:t>4/2/2024</a:t>
            </a:fld>
            <a:endParaRPr lang="en-US"/>
          </a:p>
        </p:txBody>
      </p:sp>
      <p:sp>
        <p:nvSpPr>
          <p:cNvPr id="5" name="Footer Placeholder 4">
            <a:extLst>
              <a:ext uri="{FF2B5EF4-FFF2-40B4-BE49-F238E27FC236}">
                <a16:creationId xmlns:a16="http://schemas.microsoft.com/office/drawing/2014/main" id="{44C280DD-6392-5014-95FC-F4F980D13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6CFA79-949F-8373-4A0D-9065ADBB0963}"/>
              </a:ext>
            </a:extLst>
          </p:cNvPr>
          <p:cNvSpPr>
            <a:spLocks noGrp="1"/>
          </p:cNvSpPr>
          <p:nvPr>
            <p:ph type="sldNum" sz="quarter" idx="12"/>
          </p:nvPr>
        </p:nvSpPr>
        <p:spPr/>
        <p:txBody>
          <a:bodyPr/>
          <a:lstStyle/>
          <a:p>
            <a:fld id="{2888AEBC-8C09-41C7-818B-08061A0C5847}" type="slidenum">
              <a:rPr lang="en-US" smtClean="0"/>
              <a:t>‹#›</a:t>
            </a:fld>
            <a:endParaRPr lang="en-US"/>
          </a:p>
        </p:txBody>
      </p:sp>
    </p:spTree>
    <p:extLst>
      <p:ext uri="{BB962C8B-B14F-4D97-AF65-F5344CB8AC3E}">
        <p14:creationId xmlns:p14="http://schemas.microsoft.com/office/powerpoint/2010/main" val="2370641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80C60-D578-1814-1CF0-385CA61A4B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4F1C76-313B-04C0-D6FC-841CB5625B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D62ED5-6E2E-60D8-8E39-6CE959E45A3F}"/>
              </a:ext>
            </a:extLst>
          </p:cNvPr>
          <p:cNvSpPr>
            <a:spLocks noGrp="1"/>
          </p:cNvSpPr>
          <p:nvPr>
            <p:ph type="dt" sz="half" idx="10"/>
          </p:nvPr>
        </p:nvSpPr>
        <p:spPr/>
        <p:txBody>
          <a:bodyPr/>
          <a:lstStyle/>
          <a:p>
            <a:fld id="{857C62E8-78F4-4742-9EDE-DEBCFC98B5BD}" type="datetimeFigureOut">
              <a:rPr lang="en-US" smtClean="0"/>
              <a:t>4/2/2024</a:t>
            </a:fld>
            <a:endParaRPr lang="en-US"/>
          </a:p>
        </p:txBody>
      </p:sp>
      <p:sp>
        <p:nvSpPr>
          <p:cNvPr id="5" name="Footer Placeholder 4">
            <a:extLst>
              <a:ext uri="{FF2B5EF4-FFF2-40B4-BE49-F238E27FC236}">
                <a16:creationId xmlns:a16="http://schemas.microsoft.com/office/drawing/2014/main" id="{56B617D4-60E6-B47E-AF08-95D09DA561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61C51D-7897-443A-2C17-A6677EB70B2E}"/>
              </a:ext>
            </a:extLst>
          </p:cNvPr>
          <p:cNvSpPr>
            <a:spLocks noGrp="1"/>
          </p:cNvSpPr>
          <p:nvPr>
            <p:ph type="sldNum" sz="quarter" idx="12"/>
          </p:nvPr>
        </p:nvSpPr>
        <p:spPr/>
        <p:txBody>
          <a:bodyPr/>
          <a:lstStyle/>
          <a:p>
            <a:fld id="{2888AEBC-8C09-41C7-818B-08061A0C5847}" type="slidenum">
              <a:rPr lang="en-US" smtClean="0"/>
              <a:t>‹#›</a:t>
            </a:fld>
            <a:endParaRPr lang="en-US"/>
          </a:p>
        </p:txBody>
      </p:sp>
    </p:spTree>
    <p:extLst>
      <p:ext uri="{BB962C8B-B14F-4D97-AF65-F5344CB8AC3E}">
        <p14:creationId xmlns:p14="http://schemas.microsoft.com/office/powerpoint/2010/main" val="2359119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B35B95-225F-C85F-D26B-29142BAF785C}"/>
              </a:ext>
            </a:extLst>
          </p:cNvPr>
          <p:cNvSpPr>
            <a:spLocks noGrp="1"/>
          </p:cNvSpPr>
          <p:nvPr>
            <p:ph type="title" orient="vert"/>
          </p:nvPr>
        </p:nvSpPr>
        <p:spPr>
          <a:xfrm>
            <a:off x="7270750" y="405694"/>
            <a:ext cx="2190750" cy="645759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DFFB00A-DC06-6334-3FF9-F113F2BFC6BD}"/>
              </a:ext>
            </a:extLst>
          </p:cNvPr>
          <p:cNvSpPr>
            <a:spLocks noGrp="1"/>
          </p:cNvSpPr>
          <p:nvPr>
            <p:ph type="body" orient="vert" idx="1"/>
          </p:nvPr>
        </p:nvSpPr>
        <p:spPr>
          <a:xfrm>
            <a:off x="698500" y="405694"/>
            <a:ext cx="6445250" cy="64575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12EE6F-EA33-0783-FF75-84062978BAEC}"/>
              </a:ext>
            </a:extLst>
          </p:cNvPr>
          <p:cNvSpPr>
            <a:spLocks noGrp="1"/>
          </p:cNvSpPr>
          <p:nvPr>
            <p:ph type="dt" sz="half" idx="10"/>
          </p:nvPr>
        </p:nvSpPr>
        <p:spPr/>
        <p:txBody>
          <a:bodyPr/>
          <a:lstStyle/>
          <a:p>
            <a:fld id="{857C62E8-78F4-4742-9EDE-DEBCFC98B5BD}" type="datetimeFigureOut">
              <a:rPr lang="en-US" smtClean="0"/>
              <a:t>4/2/2024</a:t>
            </a:fld>
            <a:endParaRPr lang="en-US"/>
          </a:p>
        </p:txBody>
      </p:sp>
      <p:sp>
        <p:nvSpPr>
          <p:cNvPr id="5" name="Footer Placeholder 4">
            <a:extLst>
              <a:ext uri="{FF2B5EF4-FFF2-40B4-BE49-F238E27FC236}">
                <a16:creationId xmlns:a16="http://schemas.microsoft.com/office/drawing/2014/main" id="{6E9B4B94-179D-10D9-6B11-E6BECC5D03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62F9E4-95A8-8D7E-A18B-8D733F1AB298}"/>
              </a:ext>
            </a:extLst>
          </p:cNvPr>
          <p:cNvSpPr>
            <a:spLocks noGrp="1"/>
          </p:cNvSpPr>
          <p:nvPr>
            <p:ph type="sldNum" sz="quarter" idx="12"/>
          </p:nvPr>
        </p:nvSpPr>
        <p:spPr/>
        <p:txBody>
          <a:bodyPr/>
          <a:lstStyle/>
          <a:p>
            <a:fld id="{2888AEBC-8C09-41C7-818B-08061A0C5847}" type="slidenum">
              <a:rPr lang="en-US" smtClean="0"/>
              <a:t>‹#›</a:t>
            </a:fld>
            <a:endParaRPr lang="en-US"/>
          </a:p>
        </p:txBody>
      </p:sp>
    </p:spTree>
    <p:extLst>
      <p:ext uri="{BB962C8B-B14F-4D97-AF65-F5344CB8AC3E}">
        <p14:creationId xmlns:p14="http://schemas.microsoft.com/office/powerpoint/2010/main" val="3998012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451DD-55C1-425F-565C-C88571A9C1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5AC981-60A4-213D-0857-41D91FF56F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97E8EE-F2FD-5EAE-2DB9-4D3F688C75B7}"/>
              </a:ext>
            </a:extLst>
          </p:cNvPr>
          <p:cNvSpPr>
            <a:spLocks noGrp="1"/>
          </p:cNvSpPr>
          <p:nvPr>
            <p:ph type="dt" sz="half" idx="10"/>
          </p:nvPr>
        </p:nvSpPr>
        <p:spPr/>
        <p:txBody>
          <a:bodyPr/>
          <a:lstStyle/>
          <a:p>
            <a:fld id="{857C62E8-78F4-4742-9EDE-DEBCFC98B5BD}" type="datetimeFigureOut">
              <a:rPr lang="en-US" smtClean="0"/>
              <a:t>4/2/2024</a:t>
            </a:fld>
            <a:endParaRPr lang="en-US"/>
          </a:p>
        </p:txBody>
      </p:sp>
      <p:sp>
        <p:nvSpPr>
          <p:cNvPr id="5" name="Footer Placeholder 4">
            <a:extLst>
              <a:ext uri="{FF2B5EF4-FFF2-40B4-BE49-F238E27FC236}">
                <a16:creationId xmlns:a16="http://schemas.microsoft.com/office/drawing/2014/main" id="{7771AE4C-B212-D32E-4702-D7A6E8EE35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1C1FE-CB52-6F7B-BE10-E625E1102353}"/>
              </a:ext>
            </a:extLst>
          </p:cNvPr>
          <p:cNvSpPr>
            <a:spLocks noGrp="1"/>
          </p:cNvSpPr>
          <p:nvPr>
            <p:ph type="sldNum" sz="quarter" idx="12"/>
          </p:nvPr>
        </p:nvSpPr>
        <p:spPr/>
        <p:txBody>
          <a:bodyPr/>
          <a:lstStyle/>
          <a:p>
            <a:fld id="{2888AEBC-8C09-41C7-818B-08061A0C5847}" type="slidenum">
              <a:rPr lang="en-US" smtClean="0"/>
              <a:t>‹#›</a:t>
            </a:fld>
            <a:endParaRPr lang="en-US"/>
          </a:p>
        </p:txBody>
      </p:sp>
    </p:spTree>
    <p:extLst>
      <p:ext uri="{BB962C8B-B14F-4D97-AF65-F5344CB8AC3E}">
        <p14:creationId xmlns:p14="http://schemas.microsoft.com/office/powerpoint/2010/main" val="96677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9B12E-80B9-B395-F826-8D09DDB913C3}"/>
              </a:ext>
            </a:extLst>
          </p:cNvPr>
          <p:cNvSpPr>
            <a:spLocks noGrp="1"/>
          </p:cNvSpPr>
          <p:nvPr>
            <p:ph type="title"/>
          </p:nvPr>
        </p:nvSpPr>
        <p:spPr>
          <a:xfrm>
            <a:off x="693208" y="1899710"/>
            <a:ext cx="8763000" cy="3169708"/>
          </a:xfrm>
        </p:spPr>
        <p:txBody>
          <a:bodyPr anchor="b"/>
          <a:lstStyle>
            <a:lvl1pPr>
              <a:defRPr sz="5000"/>
            </a:lvl1pPr>
          </a:lstStyle>
          <a:p>
            <a:r>
              <a:rPr lang="en-US"/>
              <a:t>Click to edit Master title style</a:t>
            </a:r>
          </a:p>
        </p:txBody>
      </p:sp>
      <p:sp>
        <p:nvSpPr>
          <p:cNvPr id="3" name="Text Placeholder 2">
            <a:extLst>
              <a:ext uri="{FF2B5EF4-FFF2-40B4-BE49-F238E27FC236}">
                <a16:creationId xmlns:a16="http://schemas.microsoft.com/office/drawing/2014/main" id="{A2B918E7-0076-4707-516B-49317F56C208}"/>
              </a:ext>
            </a:extLst>
          </p:cNvPr>
          <p:cNvSpPr>
            <a:spLocks noGrp="1"/>
          </p:cNvSpPr>
          <p:nvPr>
            <p:ph type="body" idx="1"/>
          </p:nvPr>
        </p:nvSpPr>
        <p:spPr>
          <a:xfrm>
            <a:off x="693208" y="5099405"/>
            <a:ext cx="8763000" cy="1666874"/>
          </a:xfrm>
        </p:spPr>
        <p:txBody>
          <a:bodyPr/>
          <a:lstStyle>
            <a:lvl1pPr marL="0" indent="0">
              <a:buNone/>
              <a:defRPr sz="2000">
                <a:solidFill>
                  <a:schemeClr val="tx1">
                    <a:tint val="75000"/>
                  </a:schemeClr>
                </a:solidFill>
              </a:defRPr>
            </a:lvl1pPr>
            <a:lvl2pPr marL="380985" indent="0">
              <a:buNone/>
              <a:defRPr sz="1667">
                <a:solidFill>
                  <a:schemeClr val="tx1">
                    <a:tint val="75000"/>
                  </a:schemeClr>
                </a:solidFill>
              </a:defRPr>
            </a:lvl2pPr>
            <a:lvl3pPr marL="761970" indent="0">
              <a:buNone/>
              <a:defRPr sz="1500">
                <a:solidFill>
                  <a:schemeClr val="tx1">
                    <a:tint val="75000"/>
                  </a:schemeClr>
                </a:solidFill>
              </a:defRPr>
            </a:lvl3pPr>
            <a:lvl4pPr marL="1142954" indent="0">
              <a:buNone/>
              <a:defRPr sz="1333">
                <a:solidFill>
                  <a:schemeClr val="tx1">
                    <a:tint val="75000"/>
                  </a:schemeClr>
                </a:solidFill>
              </a:defRPr>
            </a:lvl4pPr>
            <a:lvl5pPr marL="1523939" indent="0">
              <a:buNone/>
              <a:defRPr sz="1333">
                <a:solidFill>
                  <a:schemeClr val="tx1">
                    <a:tint val="75000"/>
                  </a:schemeClr>
                </a:solidFill>
              </a:defRPr>
            </a:lvl5pPr>
            <a:lvl6pPr marL="1904924" indent="0">
              <a:buNone/>
              <a:defRPr sz="1333">
                <a:solidFill>
                  <a:schemeClr val="tx1">
                    <a:tint val="75000"/>
                  </a:schemeClr>
                </a:solidFill>
              </a:defRPr>
            </a:lvl6pPr>
            <a:lvl7pPr marL="2285909" indent="0">
              <a:buNone/>
              <a:defRPr sz="1333">
                <a:solidFill>
                  <a:schemeClr val="tx1">
                    <a:tint val="75000"/>
                  </a:schemeClr>
                </a:solidFill>
              </a:defRPr>
            </a:lvl7pPr>
            <a:lvl8pPr marL="2666893" indent="0">
              <a:buNone/>
              <a:defRPr sz="1333">
                <a:solidFill>
                  <a:schemeClr val="tx1">
                    <a:tint val="75000"/>
                  </a:schemeClr>
                </a:solidFill>
              </a:defRPr>
            </a:lvl8pPr>
            <a:lvl9pPr marL="3047878" indent="0">
              <a:buNone/>
              <a:defRPr sz="1333">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E87BB1-3A58-5B05-61BA-68AF333D6704}"/>
              </a:ext>
            </a:extLst>
          </p:cNvPr>
          <p:cNvSpPr>
            <a:spLocks noGrp="1"/>
          </p:cNvSpPr>
          <p:nvPr>
            <p:ph type="dt" sz="half" idx="10"/>
          </p:nvPr>
        </p:nvSpPr>
        <p:spPr/>
        <p:txBody>
          <a:bodyPr/>
          <a:lstStyle/>
          <a:p>
            <a:fld id="{857C62E8-78F4-4742-9EDE-DEBCFC98B5BD}" type="datetimeFigureOut">
              <a:rPr lang="en-US" smtClean="0"/>
              <a:t>4/2/2024</a:t>
            </a:fld>
            <a:endParaRPr lang="en-US"/>
          </a:p>
        </p:txBody>
      </p:sp>
      <p:sp>
        <p:nvSpPr>
          <p:cNvPr id="5" name="Footer Placeholder 4">
            <a:extLst>
              <a:ext uri="{FF2B5EF4-FFF2-40B4-BE49-F238E27FC236}">
                <a16:creationId xmlns:a16="http://schemas.microsoft.com/office/drawing/2014/main" id="{3F53AFD6-9998-5DE7-4C64-B8C7314C0F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EAE973-C344-89CF-7011-143BEF054FF8}"/>
              </a:ext>
            </a:extLst>
          </p:cNvPr>
          <p:cNvSpPr>
            <a:spLocks noGrp="1"/>
          </p:cNvSpPr>
          <p:nvPr>
            <p:ph type="sldNum" sz="quarter" idx="12"/>
          </p:nvPr>
        </p:nvSpPr>
        <p:spPr/>
        <p:txBody>
          <a:bodyPr/>
          <a:lstStyle/>
          <a:p>
            <a:fld id="{2888AEBC-8C09-41C7-818B-08061A0C5847}" type="slidenum">
              <a:rPr lang="en-US" smtClean="0"/>
              <a:t>‹#›</a:t>
            </a:fld>
            <a:endParaRPr lang="en-US"/>
          </a:p>
        </p:txBody>
      </p:sp>
    </p:spTree>
    <p:extLst>
      <p:ext uri="{BB962C8B-B14F-4D97-AF65-F5344CB8AC3E}">
        <p14:creationId xmlns:p14="http://schemas.microsoft.com/office/powerpoint/2010/main" val="4281537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03882-C5A0-3029-BD1A-DABD774BF0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E66A2F-E900-3B75-2473-CA037EA19CA9}"/>
              </a:ext>
            </a:extLst>
          </p:cNvPr>
          <p:cNvSpPr>
            <a:spLocks noGrp="1"/>
          </p:cNvSpPr>
          <p:nvPr>
            <p:ph sz="half" idx="1"/>
          </p:nvPr>
        </p:nvSpPr>
        <p:spPr>
          <a:xfrm>
            <a:off x="698500" y="2028472"/>
            <a:ext cx="4318000" cy="48348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34D0D7-234A-222E-2370-A173961F6EBD}"/>
              </a:ext>
            </a:extLst>
          </p:cNvPr>
          <p:cNvSpPr>
            <a:spLocks noGrp="1"/>
          </p:cNvSpPr>
          <p:nvPr>
            <p:ph sz="half" idx="2"/>
          </p:nvPr>
        </p:nvSpPr>
        <p:spPr>
          <a:xfrm>
            <a:off x="5143500" y="2028472"/>
            <a:ext cx="4318000" cy="48348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23AE27-8C8D-6EC2-17ED-71AC9DDF6A5E}"/>
              </a:ext>
            </a:extLst>
          </p:cNvPr>
          <p:cNvSpPr>
            <a:spLocks noGrp="1"/>
          </p:cNvSpPr>
          <p:nvPr>
            <p:ph type="dt" sz="half" idx="10"/>
          </p:nvPr>
        </p:nvSpPr>
        <p:spPr/>
        <p:txBody>
          <a:bodyPr/>
          <a:lstStyle/>
          <a:p>
            <a:fld id="{857C62E8-78F4-4742-9EDE-DEBCFC98B5BD}" type="datetimeFigureOut">
              <a:rPr lang="en-US" smtClean="0"/>
              <a:t>4/2/2024</a:t>
            </a:fld>
            <a:endParaRPr lang="en-US"/>
          </a:p>
        </p:txBody>
      </p:sp>
      <p:sp>
        <p:nvSpPr>
          <p:cNvPr id="6" name="Footer Placeholder 5">
            <a:extLst>
              <a:ext uri="{FF2B5EF4-FFF2-40B4-BE49-F238E27FC236}">
                <a16:creationId xmlns:a16="http://schemas.microsoft.com/office/drawing/2014/main" id="{DF524097-F7FF-1D73-E99A-8218F0285E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1787E8-8D7F-1486-4BF5-F2C07084D3E3}"/>
              </a:ext>
            </a:extLst>
          </p:cNvPr>
          <p:cNvSpPr>
            <a:spLocks noGrp="1"/>
          </p:cNvSpPr>
          <p:nvPr>
            <p:ph type="sldNum" sz="quarter" idx="12"/>
          </p:nvPr>
        </p:nvSpPr>
        <p:spPr/>
        <p:txBody>
          <a:bodyPr/>
          <a:lstStyle/>
          <a:p>
            <a:fld id="{2888AEBC-8C09-41C7-818B-08061A0C5847}" type="slidenum">
              <a:rPr lang="en-US" smtClean="0"/>
              <a:t>‹#›</a:t>
            </a:fld>
            <a:endParaRPr lang="en-US"/>
          </a:p>
        </p:txBody>
      </p:sp>
    </p:spTree>
    <p:extLst>
      <p:ext uri="{BB962C8B-B14F-4D97-AF65-F5344CB8AC3E}">
        <p14:creationId xmlns:p14="http://schemas.microsoft.com/office/powerpoint/2010/main" val="2582919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B81-3C7F-846E-DAE3-C14285FE9099}"/>
              </a:ext>
            </a:extLst>
          </p:cNvPr>
          <p:cNvSpPr>
            <a:spLocks noGrp="1"/>
          </p:cNvSpPr>
          <p:nvPr>
            <p:ph type="title"/>
          </p:nvPr>
        </p:nvSpPr>
        <p:spPr>
          <a:xfrm>
            <a:off x="699823" y="405696"/>
            <a:ext cx="8763000" cy="1472848"/>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7D616A-14FB-0F65-A9BD-F96107E1616A}"/>
              </a:ext>
            </a:extLst>
          </p:cNvPr>
          <p:cNvSpPr>
            <a:spLocks noGrp="1"/>
          </p:cNvSpPr>
          <p:nvPr>
            <p:ph type="body" idx="1"/>
          </p:nvPr>
        </p:nvSpPr>
        <p:spPr>
          <a:xfrm>
            <a:off x="699824" y="1867959"/>
            <a:ext cx="4298156" cy="915458"/>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a:t>Click to edit Master text styles</a:t>
            </a:r>
          </a:p>
        </p:txBody>
      </p:sp>
      <p:sp>
        <p:nvSpPr>
          <p:cNvPr id="4" name="Content Placeholder 3">
            <a:extLst>
              <a:ext uri="{FF2B5EF4-FFF2-40B4-BE49-F238E27FC236}">
                <a16:creationId xmlns:a16="http://schemas.microsoft.com/office/drawing/2014/main" id="{39F23AE3-C698-6B3B-BADF-9E4B30CCF033}"/>
              </a:ext>
            </a:extLst>
          </p:cNvPr>
          <p:cNvSpPr>
            <a:spLocks noGrp="1"/>
          </p:cNvSpPr>
          <p:nvPr>
            <p:ph sz="half" idx="2"/>
          </p:nvPr>
        </p:nvSpPr>
        <p:spPr>
          <a:xfrm>
            <a:off x="699824" y="2783417"/>
            <a:ext cx="4298156" cy="4093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1AEE40-53D2-D0D3-BA80-B3CAB2242747}"/>
              </a:ext>
            </a:extLst>
          </p:cNvPr>
          <p:cNvSpPr>
            <a:spLocks noGrp="1"/>
          </p:cNvSpPr>
          <p:nvPr>
            <p:ph type="body" sz="quarter" idx="3"/>
          </p:nvPr>
        </p:nvSpPr>
        <p:spPr>
          <a:xfrm>
            <a:off x="5143501" y="1867959"/>
            <a:ext cx="4319323" cy="915458"/>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a:t>Click to edit Master text styles</a:t>
            </a:r>
          </a:p>
        </p:txBody>
      </p:sp>
      <p:sp>
        <p:nvSpPr>
          <p:cNvPr id="6" name="Content Placeholder 5">
            <a:extLst>
              <a:ext uri="{FF2B5EF4-FFF2-40B4-BE49-F238E27FC236}">
                <a16:creationId xmlns:a16="http://schemas.microsoft.com/office/drawing/2014/main" id="{FB91E9E2-30BD-45AE-342F-74F6EC1AED7A}"/>
              </a:ext>
            </a:extLst>
          </p:cNvPr>
          <p:cNvSpPr>
            <a:spLocks noGrp="1"/>
          </p:cNvSpPr>
          <p:nvPr>
            <p:ph sz="quarter" idx="4"/>
          </p:nvPr>
        </p:nvSpPr>
        <p:spPr>
          <a:xfrm>
            <a:off x="5143501" y="2783417"/>
            <a:ext cx="4319323" cy="4093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8E27EB-AFC8-C87E-F840-0C6E3032AC45}"/>
              </a:ext>
            </a:extLst>
          </p:cNvPr>
          <p:cNvSpPr>
            <a:spLocks noGrp="1"/>
          </p:cNvSpPr>
          <p:nvPr>
            <p:ph type="dt" sz="half" idx="10"/>
          </p:nvPr>
        </p:nvSpPr>
        <p:spPr/>
        <p:txBody>
          <a:bodyPr/>
          <a:lstStyle/>
          <a:p>
            <a:fld id="{857C62E8-78F4-4742-9EDE-DEBCFC98B5BD}" type="datetimeFigureOut">
              <a:rPr lang="en-US" smtClean="0"/>
              <a:t>4/2/2024</a:t>
            </a:fld>
            <a:endParaRPr lang="en-US"/>
          </a:p>
        </p:txBody>
      </p:sp>
      <p:sp>
        <p:nvSpPr>
          <p:cNvPr id="8" name="Footer Placeholder 7">
            <a:extLst>
              <a:ext uri="{FF2B5EF4-FFF2-40B4-BE49-F238E27FC236}">
                <a16:creationId xmlns:a16="http://schemas.microsoft.com/office/drawing/2014/main" id="{DB485369-D93B-E742-54D4-7C478FC7FA5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89EF82-D628-9D2D-DCFB-E7098956F258}"/>
              </a:ext>
            </a:extLst>
          </p:cNvPr>
          <p:cNvSpPr>
            <a:spLocks noGrp="1"/>
          </p:cNvSpPr>
          <p:nvPr>
            <p:ph type="sldNum" sz="quarter" idx="12"/>
          </p:nvPr>
        </p:nvSpPr>
        <p:spPr/>
        <p:txBody>
          <a:bodyPr/>
          <a:lstStyle/>
          <a:p>
            <a:fld id="{2888AEBC-8C09-41C7-818B-08061A0C5847}" type="slidenum">
              <a:rPr lang="en-US" smtClean="0"/>
              <a:t>‹#›</a:t>
            </a:fld>
            <a:endParaRPr lang="en-US"/>
          </a:p>
        </p:txBody>
      </p:sp>
    </p:spTree>
    <p:extLst>
      <p:ext uri="{BB962C8B-B14F-4D97-AF65-F5344CB8AC3E}">
        <p14:creationId xmlns:p14="http://schemas.microsoft.com/office/powerpoint/2010/main" val="3544424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9F507-6624-2DAB-6B08-691F0C6503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2808A0-B850-AF34-EEBA-F5A89DC4023B}"/>
              </a:ext>
            </a:extLst>
          </p:cNvPr>
          <p:cNvSpPr>
            <a:spLocks noGrp="1"/>
          </p:cNvSpPr>
          <p:nvPr>
            <p:ph type="dt" sz="half" idx="10"/>
          </p:nvPr>
        </p:nvSpPr>
        <p:spPr/>
        <p:txBody>
          <a:bodyPr/>
          <a:lstStyle/>
          <a:p>
            <a:fld id="{857C62E8-78F4-4742-9EDE-DEBCFC98B5BD}" type="datetimeFigureOut">
              <a:rPr lang="en-US" smtClean="0"/>
              <a:t>4/2/2024</a:t>
            </a:fld>
            <a:endParaRPr lang="en-US"/>
          </a:p>
        </p:txBody>
      </p:sp>
      <p:sp>
        <p:nvSpPr>
          <p:cNvPr id="4" name="Footer Placeholder 3">
            <a:extLst>
              <a:ext uri="{FF2B5EF4-FFF2-40B4-BE49-F238E27FC236}">
                <a16:creationId xmlns:a16="http://schemas.microsoft.com/office/drawing/2014/main" id="{F6E5688B-D235-7C5E-F36F-0124846836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1FBB2E-FEAA-B2A7-9CBB-05DB1386579E}"/>
              </a:ext>
            </a:extLst>
          </p:cNvPr>
          <p:cNvSpPr>
            <a:spLocks noGrp="1"/>
          </p:cNvSpPr>
          <p:nvPr>
            <p:ph type="sldNum" sz="quarter" idx="12"/>
          </p:nvPr>
        </p:nvSpPr>
        <p:spPr/>
        <p:txBody>
          <a:bodyPr/>
          <a:lstStyle/>
          <a:p>
            <a:fld id="{2888AEBC-8C09-41C7-818B-08061A0C5847}" type="slidenum">
              <a:rPr lang="en-US" smtClean="0"/>
              <a:t>‹#›</a:t>
            </a:fld>
            <a:endParaRPr lang="en-US"/>
          </a:p>
        </p:txBody>
      </p:sp>
    </p:spTree>
    <p:extLst>
      <p:ext uri="{BB962C8B-B14F-4D97-AF65-F5344CB8AC3E}">
        <p14:creationId xmlns:p14="http://schemas.microsoft.com/office/powerpoint/2010/main" val="1882857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D745A-60C8-4FC7-8914-1BAEB87B19AE}"/>
              </a:ext>
            </a:extLst>
          </p:cNvPr>
          <p:cNvSpPr>
            <a:spLocks noGrp="1"/>
          </p:cNvSpPr>
          <p:nvPr>
            <p:ph type="dt" sz="half" idx="10"/>
          </p:nvPr>
        </p:nvSpPr>
        <p:spPr/>
        <p:txBody>
          <a:bodyPr/>
          <a:lstStyle/>
          <a:p>
            <a:fld id="{857C62E8-78F4-4742-9EDE-DEBCFC98B5BD}" type="datetimeFigureOut">
              <a:rPr lang="en-US" smtClean="0"/>
              <a:t>4/2/2024</a:t>
            </a:fld>
            <a:endParaRPr lang="en-US"/>
          </a:p>
        </p:txBody>
      </p:sp>
      <p:sp>
        <p:nvSpPr>
          <p:cNvPr id="3" name="Footer Placeholder 2">
            <a:extLst>
              <a:ext uri="{FF2B5EF4-FFF2-40B4-BE49-F238E27FC236}">
                <a16:creationId xmlns:a16="http://schemas.microsoft.com/office/drawing/2014/main" id="{1D5E115F-D4E9-E185-DE19-834D3EFF46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319016-8A42-04F3-1857-5978CEA23783}"/>
              </a:ext>
            </a:extLst>
          </p:cNvPr>
          <p:cNvSpPr>
            <a:spLocks noGrp="1"/>
          </p:cNvSpPr>
          <p:nvPr>
            <p:ph type="sldNum" sz="quarter" idx="12"/>
          </p:nvPr>
        </p:nvSpPr>
        <p:spPr/>
        <p:txBody>
          <a:bodyPr/>
          <a:lstStyle/>
          <a:p>
            <a:fld id="{2888AEBC-8C09-41C7-818B-08061A0C5847}" type="slidenum">
              <a:rPr lang="en-US" smtClean="0"/>
              <a:t>‹#›</a:t>
            </a:fld>
            <a:endParaRPr lang="en-US"/>
          </a:p>
        </p:txBody>
      </p:sp>
    </p:spTree>
    <p:extLst>
      <p:ext uri="{BB962C8B-B14F-4D97-AF65-F5344CB8AC3E}">
        <p14:creationId xmlns:p14="http://schemas.microsoft.com/office/powerpoint/2010/main" val="1106792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5B337-6536-50FC-C492-52E8DB7D4200}"/>
              </a:ext>
            </a:extLst>
          </p:cNvPr>
          <p:cNvSpPr>
            <a:spLocks noGrp="1"/>
          </p:cNvSpPr>
          <p:nvPr>
            <p:ph type="title"/>
          </p:nvPr>
        </p:nvSpPr>
        <p:spPr>
          <a:xfrm>
            <a:off x="699824" y="508000"/>
            <a:ext cx="3276864" cy="1778000"/>
          </a:xfrm>
        </p:spPr>
        <p:txBody>
          <a:bodyPr anchor="b"/>
          <a:lstStyle>
            <a:lvl1pPr>
              <a:defRPr sz="2667"/>
            </a:lvl1pPr>
          </a:lstStyle>
          <a:p>
            <a:r>
              <a:rPr lang="en-US"/>
              <a:t>Click to edit Master title style</a:t>
            </a:r>
          </a:p>
        </p:txBody>
      </p:sp>
      <p:sp>
        <p:nvSpPr>
          <p:cNvPr id="3" name="Content Placeholder 2">
            <a:extLst>
              <a:ext uri="{FF2B5EF4-FFF2-40B4-BE49-F238E27FC236}">
                <a16:creationId xmlns:a16="http://schemas.microsoft.com/office/drawing/2014/main" id="{669F5E05-B06B-9C94-6D2C-91697F7B6DF5}"/>
              </a:ext>
            </a:extLst>
          </p:cNvPr>
          <p:cNvSpPr>
            <a:spLocks noGrp="1"/>
          </p:cNvSpPr>
          <p:nvPr>
            <p:ph idx="1"/>
          </p:nvPr>
        </p:nvSpPr>
        <p:spPr>
          <a:xfrm>
            <a:off x="4319323" y="1097141"/>
            <a:ext cx="5143500" cy="5415139"/>
          </a:xfrm>
        </p:spPr>
        <p:txBody>
          <a:bodyPr/>
          <a:lstStyle>
            <a:lvl1pPr>
              <a:defRPr sz="2667"/>
            </a:lvl1pPr>
            <a:lvl2pPr>
              <a:defRPr sz="2333"/>
            </a:lvl2pPr>
            <a:lvl3pPr>
              <a:defRPr sz="2000"/>
            </a:lvl3pPr>
            <a:lvl4pPr>
              <a:defRPr sz="1667"/>
            </a:lvl4pPr>
            <a:lvl5pPr>
              <a:defRPr sz="1667"/>
            </a:lvl5pPr>
            <a:lvl6pPr>
              <a:defRPr sz="1667"/>
            </a:lvl6pPr>
            <a:lvl7pPr>
              <a:defRPr sz="1667"/>
            </a:lvl7pPr>
            <a:lvl8pPr>
              <a:defRPr sz="1667"/>
            </a:lvl8pPr>
            <a:lvl9pPr>
              <a:defRPr sz="1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DE0C94-61E7-65EC-DE12-14583F68E31A}"/>
              </a:ext>
            </a:extLst>
          </p:cNvPr>
          <p:cNvSpPr>
            <a:spLocks noGrp="1"/>
          </p:cNvSpPr>
          <p:nvPr>
            <p:ph type="body" sz="half" idx="2"/>
          </p:nvPr>
        </p:nvSpPr>
        <p:spPr>
          <a:xfrm>
            <a:off x="699824" y="2286000"/>
            <a:ext cx="3276864" cy="4235098"/>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a:t>Click to edit Master text styles</a:t>
            </a:r>
          </a:p>
        </p:txBody>
      </p:sp>
      <p:sp>
        <p:nvSpPr>
          <p:cNvPr id="5" name="Date Placeholder 4">
            <a:extLst>
              <a:ext uri="{FF2B5EF4-FFF2-40B4-BE49-F238E27FC236}">
                <a16:creationId xmlns:a16="http://schemas.microsoft.com/office/drawing/2014/main" id="{3713384F-E47B-8358-2B48-36AAB6DCE852}"/>
              </a:ext>
            </a:extLst>
          </p:cNvPr>
          <p:cNvSpPr>
            <a:spLocks noGrp="1"/>
          </p:cNvSpPr>
          <p:nvPr>
            <p:ph type="dt" sz="half" idx="10"/>
          </p:nvPr>
        </p:nvSpPr>
        <p:spPr/>
        <p:txBody>
          <a:bodyPr/>
          <a:lstStyle/>
          <a:p>
            <a:fld id="{857C62E8-78F4-4742-9EDE-DEBCFC98B5BD}" type="datetimeFigureOut">
              <a:rPr lang="en-US" smtClean="0"/>
              <a:t>4/2/2024</a:t>
            </a:fld>
            <a:endParaRPr lang="en-US"/>
          </a:p>
        </p:txBody>
      </p:sp>
      <p:sp>
        <p:nvSpPr>
          <p:cNvPr id="6" name="Footer Placeholder 5">
            <a:extLst>
              <a:ext uri="{FF2B5EF4-FFF2-40B4-BE49-F238E27FC236}">
                <a16:creationId xmlns:a16="http://schemas.microsoft.com/office/drawing/2014/main" id="{0426A037-D972-D75B-A821-4BAB2EEA6F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E8216C-E9A2-6E55-D0D5-B8482DA5D314}"/>
              </a:ext>
            </a:extLst>
          </p:cNvPr>
          <p:cNvSpPr>
            <a:spLocks noGrp="1"/>
          </p:cNvSpPr>
          <p:nvPr>
            <p:ph type="sldNum" sz="quarter" idx="12"/>
          </p:nvPr>
        </p:nvSpPr>
        <p:spPr/>
        <p:txBody>
          <a:bodyPr/>
          <a:lstStyle/>
          <a:p>
            <a:fld id="{2888AEBC-8C09-41C7-818B-08061A0C5847}" type="slidenum">
              <a:rPr lang="en-US" smtClean="0"/>
              <a:t>‹#›</a:t>
            </a:fld>
            <a:endParaRPr lang="en-US"/>
          </a:p>
        </p:txBody>
      </p:sp>
    </p:spTree>
    <p:extLst>
      <p:ext uri="{BB962C8B-B14F-4D97-AF65-F5344CB8AC3E}">
        <p14:creationId xmlns:p14="http://schemas.microsoft.com/office/powerpoint/2010/main" val="4144735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6BB05-63A2-DACA-44D8-08B21CC5C2F9}"/>
              </a:ext>
            </a:extLst>
          </p:cNvPr>
          <p:cNvSpPr>
            <a:spLocks noGrp="1"/>
          </p:cNvSpPr>
          <p:nvPr>
            <p:ph type="title"/>
          </p:nvPr>
        </p:nvSpPr>
        <p:spPr>
          <a:xfrm>
            <a:off x="699824" y="508000"/>
            <a:ext cx="3276864" cy="1778000"/>
          </a:xfrm>
        </p:spPr>
        <p:txBody>
          <a:bodyPr anchor="b"/>
          <a:lstStyle>
            <a:lvl1pPr>
              <a:defRPr sz="2667"/>
            </a:lvl1pPr>
          </a:lstStyle>
          <a:p>
            <a:r>
              <a:rPr lang="en-US"/>
              <a:t>Click to edit Master title style</a:t>
            </a:r>
          </a:p>
        </p:txBody>
      </p:sp>
      <p:sp>
        <p:nvSpPr>
          <p:cNvPr id="3" name="Picture Placeholder 2">
            <a:extLst>
              <a:ext uri="{FF2B5EF4-FFF2-40B4-BE49-F238E27FC236}">
                <a16:creationId xmlns:a16="http://schemas.microsoft.com/office/drawing/2014/main" id="{011A447B-EED6-CC06-CECD-39215EB842B9}"/>
              </a:ext>
            </a:extLst>
          </p:cNvPr>
          <p:cNvSpPr>
            <a:spLocks noGrp="1"/>
          </p:cNvSpPr>
          <p:nvPr>
            <p:ph type="pic" idx="1"/>
          </p:nvPr>
        </p:nvSpPr>
        <p:spPr>
          <a:xfrm>
            <a:off x="4319323" y="1097141"/>
            <a:ext cx="5143500" cy="5415139"/>
          </a:xfrm>
        </p:spPr>
        <p:txBody>
          <a:bodyPr/>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endParaRPr lang="en-US"/>
          </a:p>
        </p:txBody>
      </p:sp>
      <p:sp>
        <p:nvSpPr>
          <p:cNvPr id="4" name="Text Placeholder 3">
            <a:extLst>
              <a:ext uri="{FF2B5EF4-FFF2-40B4-BE49-F238E27FC236}">
                <a16:creationId xmlns:a16="http://schemas.microsoft.com/office/drawing/2014/main" id="{E5A9ECE5-08CE-F289-F463-502A22E39489}"/>
              </a:ext>
            </a:extLst>
          </p:cNvPr>
          <p:cNvSpPr>
            <a:spLocks noGrp="1"/>
          </p:cNvSpPr>
          <p:nvPr>
            <p:ph type="body" sz="half" idx="2"/>
          </p:nvPr>
        </p:nvSpPr>
        <p:spPr>
          <a:xfrm>
            <a:off x="699824" y="2286000"/>
            <a:ext cx="3276864" cy="4235098"/>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a:t>Click to edit Master text styles</a:t>
            </a:r>
          </a:p>
        </p:txBody>
      </p:sp>
      <p:sp>
        <p:nvSpPr>
          <p:cNvPr id="5" name="Date Placeholder 4">
            <a:extLst>
              <a:ext uri="{FF2B5EF4-FFF2-40B4-BE49-F238E27FC236}">
                <a16:creationId xmlns:a16="http://schemas.microsoft.com/office/drawing/2014/main" id="{44D93A82-4380-9607-DE5F-9B180A5E0E52}"/>
              </a:ext>
            </a:extLst>
          </p:cNvPr>
          <p:cNvSpPr>
            <a:spLocks noGrp="1"/>
          </p:cNvSpPr>
          <p:nvPr>
            <p:ph type="dt" sz="half" idx="10"/>
          </p:nvPr>
        </p:nvSpPr>
        <p:spPr/>
        <p:txBody>
          <a:bodyPr/>
          <a:lstStyle/>
          <a:p>
            <a:fld id="{857C62E8-78F4-4742-9EDE-DEBCFC98B5BD}" type="datetimeFigureOut">
              <a:rPr lang="en-US" smtClean="0"/>
              <a:t>4/2/2024</a:t>
            </a:fld>
            <a:endParaRPr lang="en-US"/>
          </a:p>
        </p:txBody>
      </p:sp>
      <p:sp>
        <p:nvSpPr>
          <p:cNvPr id="6" name="Footer Placeholder 5">
            <a:extLst>
              <a:ext uri="{FF2B5EF4-FFF2-40B4-BE49-F238E27FC236}">
                <a16:creationId xmlns:a16="http://schemas.microsoft.com/office/drawing/2014/main" id="{B56B543E-2E89-6EAB-D414-2070ABBBF3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AB944-0E20-2364-DD68-08D49A7BF9FE}"/>
              </a:ext>
            </a:extLst>
          </p:cNvPr>
          <p:cNvSpPr>
            <a:spLocks noGrp="1"/>
          </p:cNvSpPr>
          <p:nvPr>
            <p:ph type="sldNum" sz="quarter" idx="12"/>
          </p:nvPr>
        </p:nvSpPr>
        <p:spPr/>
        <p:txBody>
          <a:bodyPr/>
          <a:lstStyle/>
          <a:p>
            <a:fld id="{2888AEBC-8C09-41C7-818B-08061A0C5847}" type="slidenum">
              <a:rPr lang="en-US" smtClean="0"/>
              <a:t>‹#›</a:t>
            </a:fld>
            <a:endParaRPr lang="en-US"/>
          </a:p>
        </p:txBody>
      </p:sp>
    </p:spTree>
    <p:extLst>
      <p:ext uri="{BB962C8B-B14F-4D97-AF65-F5344CB8AC3E}">
        <p14:creationId xmlns:p14="http://schemas.microsoft.com/office/powerpoint/2010/main" val="3388199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840B6D-27A4-6219-4194-126DF568972D}"/>
              </a:ext>
            </a:extLst>
          </p:cNvPr>
          <p:cNvSpPr>
            <a:spLocks noGrp="1"/>
          </p:cNvSpPr>
          <p:nvPr>
            <p:ph type="title"/>
          </p:nvPr>
        </p:nvSpPr>
        <p:spPr>
          <a:xfrm>
            <a:off x="698500" y="405696"/>
            <a:ext cx="8763000" cy="147284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6D7C26-2343-1C04-6A4D-97C14AF1C2A5}"/>
              </a:ext>
            </a:extLst>
          </p:cNvPr>
          <p:cNvSpPr>
            <a:spLocks noGrp="1"/>
          </p:cNvSpPr>
          <p:nvPr>
            <p:ph type="body" idx="1"/>
          </p:nvPr>
        </p:nvSpPr>
        <p:spPr>
          <a:xfrm>
            <a:off x="698500" y="2028472"/>
            <a:ext cx="8763000" cy="48348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5A649E-BE31-C8B8-CC51-0735733AC4DB}"/>
              </a:ext>
            </a:extLst>
          </p:cNvPr>
          <p:cNvSpPr>
            <a:spLocks noGrp="1"/>
          </p:cNvSpPr>
          <p:nvPr>
            <p:ph type="dt" sz="half" idx="2"/>
          </p:nvPr>
        </p:nvSpPr>
        <p:spPr>
          <a:xfrm>
            <a:off x="698500" y="7062613"/>
            <a:ext cx="2286000" cy="405694"/>
          </a:xfrm>
          <a:prstGeom prst="rect">
            <a:avLst/>
          </a:prstGeom>
        </p:spPr>
        <p:txBody>
          <a:bodyPr vert="horz" lIns="91440" tIns="45720" rIns="91440" bIns="45720" rtlCol="0" anchor="ctr"/>
          <a:lstStyle>
            <a:lvl1pPr algn="l">
              <a:defRPr sz="1000">
                <a:solidFill>
                  <a:schemeClr val="tx1">
                    <a:tint val="75000"/>
                  </a:schemeClr>
                </a:solidFill>
              </a:defRPr>
            </a:lvl1pPr>
          </a:lstStyle>
          <a:p>
            <a:fld id="{857C62E8-78F4-4742-9EDE-DEBCFC98B5BD}" type="datetimeFigureOut">
              <a:rPr lang="en-US" smtClean="0"/>
              <a:t>4/2/2024</a:t>
            </a:fld>
            <a:endParaRPr lang="en-US"/>
          </a:p>
        </p:txBody>
      </p:sp>
      <p:sp>
        <p:nvSpPr>
          <p:cNvPr id="5" name="Footer Placeholder 4">
            <a:extLst>
              <a:ext uri="{FF2B5EF4-FFF2-40B4-BE49-F238E27FC236}">
                <a16:creationId xmlns:a16="http://schemas.microsoft.com/office/drawing/2014/main" id="{9E7B9D51-FD92-F34F-A626-EA70B0847B21}"/>
              </a:ext>
            </a:extLst>
          </p:cNvPr>
          <p:cNvSpPr>
            <a:spLocks noGrp="1"/>
          </p:cNvSpPr>
          <p:nvPr>
            <p:ph type="ftr" sz="quarter" idx="3"/>
          </p:nvPr>
        </p:nvSpPr>
        <p:spPr>
          <a:xfrm>
            <a:off x="3365500" y="7062613"/>
            <a:ext cx="3429000" cy="405694"/>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A0A8E8-64FB-BADE-B53D-10EB7F91A1E7}"/>
              </a:ext>
            </a:extLst>
          </p:cNvPr>
          <p:cNvSpPr>
            <a:spLocks noGrp="1"/>
          </p:cNvSpPr>
          <p:nvPr>
            <p:ph type="sldNum" sz="quarter" idx="4"/>
          </p:nvPr>
        </p:nvSpPr>
        <p:spPr>
          <a:xfrm>
            <a:off x="7175500" y="7062613"/>
            <a:ext cx="2286000" cy="405694"/>
          </a:xfrm>
          <a:prstGeom prst="rect">
            <a:avLst/>
          </a:prstGeom>
        </p:spPr>
        <p:txBody>
          <a:bodyPr vert="horz" lIns="91440" tIns="45720" rIns="91440" bIns="45720" rtlCol="0" anchor="ctr"/>
          <a:lstStyle>
            <a:lvl1pPr algn="r">
              <a:defRPr sz="1000">
                <a:solidFill>
                  <a:schemeClr val="tx1">
                    <a:tint val="75000"/>
                  </a:schemeClr>
                </a:solidFill>
              </a:defRPr>
            </a:lvl1pPr>
          </a:lstStyle>
          <a:p>
            <a:fld id="{2888AEBC-8C09-41C7-818B-08061A0C5847}" type="slidenum">
              <a:rPr lang="en-US" smtClean="0"/>
              <a:t>‹#›</a:t>
            </a:fld>
            <a:endParaRPr lang="en-US"/>
          </a:p>
        </p:txBody>
      </p:sp>
    </p:spTree>
    <p:extLst>
      <p:ext uri="{BB962C8B-B14F-4D97-AF65-F5344CB8AC3E}">
        <p14:creationId xmlns:p14="http://schemas.microsoft.com/office/powerpoint/2010/main" val="130887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61970" rtl="0" eaLnBrk="1" latinLnBrk="0" hangingPunct="1">
        <a:lnSpc>
          <a:spcPct val="90000"/>
        </a:lnSpc>
        <a:spcBef>
          <a:spcPct val="0"/>
        </a:spcBef>
        <a:buNone/>
        <a:defRPr sz="3667" kern="1200">
          <a:solidFill>
            <a:schemeClr val="tx1"/>
          </a:solidFill>
          <a:latin typeface="+mj-lt"/>
          <a:ea typeface="+mj-ea"/>
          <a:cs typeface="+mj-cs"/>
        </a:defRPr>
      </a:lvl1pPr>
    </p:titleStyle>
    <p:body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tx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tx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tx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65D8AA-A24D-94D6-DFD0-8F273C006500}"/>
              </a:ext>
            </a:extLst>
          </p:cNvPr>
          <p:cNvSpPr txBox="1"/>
          <p:nvPr/>
        </p:nvSpPr>
        <p:spPr>
          <a:xfrm>
            <a:off x="3594100" y="584200"/>
            <a:ext cx="1828800" cy="261610"/>
          </a:xfrm>
          <a:prstGeom prst="rect">
            <a:avLst/>
          </a:prstGeom>
          <a:noFill/>
        </p:spPr>
        <p:txBody>
          <a:bodyPr vert="horz" rtlCol="0">
            <a:spAutoFit/>
          </a:bodyPr>
          <a:lstStyle/>
          <a:p>
            <a:r>
              <a:rPr lang="en-US" sz="1100" dirty="0">
                <a:solidFill>
                  <a:srgbClr val="FFFFFF"/>
                </a:solidFill>
                <a:latin typeface="Calibri" panose="020F0502020204030204" pitchFamily="34" charset="0"/>
              </a:rPr>
              <a:t>lesson goes here</a:t>
            </a:r>
          </a:p>
        </p:txBody>
      </p:sp>
      <p:pic>
        <p:nvPicPr>
          <p:cNvPr id="4" name="Picture 3">
            <a:extLst>
              <a:ext uri="{FF2B5EF4-FFF2-40B4-BE49-F238E27FC236}">
                <a16:creationId xmlns:a16="http://schemas.microsoft.com/office/drawing/2014/main" id="{844DB34E-DBFE-82EA-057D-F136E0EBD0C5}"/>
              </a:ext>
            </a:extLst>
          </p:cNvPr>
          <p:cNvPicPr>
            <a:picLocks/>
          </p:cNvPicPr>
          <p:nvPr/>
        </p:nvPicPr>
        <p:blipFill rotWithShape="1">
          <a:blip r:embed="rId2">
            <a:extLst>
              <a:ext uri="{28A0092B-C50C-407E-A947-70E740481C1C}">
                <a14:useLocalDpi xmlns:a14="http://schemas.microsoft.com/office/drawing/2010/main" val="0"/>
              </a:ext>
            </a:extLst>
          </a:blip>
          <a:srcRect r="17641"/>
          <a:stretch/>
        </p:blipFill>
        <p:spPr>
          <a:xfrm>
            <a:off x="0" y="0"/>
            <a:ext cx="10160000" cy="1470152"/>
          </a:xfrm>
          <a:prstGeom prst="rect">
            <a:avLst/>
          </a:prstGeom>
          <a:solidFill>
            <a:schemeClr val="accent1">
              <a:alpha val="0"/>
            </a:schemeClr>
          </a:solidFill>
        </p:spPr>
      </p:pic>
      <p:sp>
        <p:nvSpPr>
          <p:cNvPr id="5" name="TextBox 4">
            <a:extLst>
              <a:ext uri="{FF2B5EF4-FFF2-40B4-BE49-F238E27FC236}">
                <a16:creationId xmlns:a16="http://schemas.microsoft.com/office/drawing/2014/main" id="{39240E7F-4E0C-4740-8B1B-49872D5DB40E}"/>
              </a:ext>
            </a:extLst>
          </p:cNvPr>
          <p:cNvSpPr txBox="1"/>
          <p:nvPr/>
        </p:nvSpPr>
        <p:spPr>
          <a:xfrm>
            <a:off x="4083649" y="5842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sp>
        <p:nvSpPr>
          <p:cNvPr id="6" name="TextBox 5">
            <a:extLst>
              <a:ext uri="{FF2B5EF4-FFF2-40B4-BE49-F238E27FC236}">
                <a16:creationId xmlns:a16="http://schemas.microsoft.com/office/drawing/2014/main" id="{BA58C407-DA7D-E6F1-0092-6D83A480E44A}"/>
              </a:ext>
            </a:extLst>
          </p:cNvPr>
          <p:cNvSpPr txBox="1"/>
          <p:nvPr/>
        </p:nvSpPr>
        <p:spPr>
          <a:xfrm>
            <a:off x="558800" y="1813464"/>
            <a:ext cx="9474200" cy="2292935"/>
          </a:xfrm>
          <a:prstGeom prst="rect">
            <a:avLst/>
          </a:prstGeom>
          <a:noFill/>
        </p:spPr>
        <p:txBody>
          <a:bodyPr vert="horz" rtlCol="0">
            <a:spAutoFit/>
          </a:bodyPr>
          <a:lstStyle/>
          <a:p>
            <a:r>
              <a:rPr lang="en-US" sz="1100" dirty="0">
                <a:solidFill>
                  <a:srgbClr val="000000"/>
                </a:solidFill>
              </a:rPr>
              <a:t>Slide two illustrates the supply and demand graph.  Use this to explain point out that price is on the vertical  axis and quantity is on the horizontal axis, as well as to discuss the shapes of the demand and supply ​curves.</a:t>
            </a:r>
          </a:p>
          <a:p>
            <a:endParaRPr lang="en-US" sz="1100" dirty="0">
              <a:solidFill>
                <a:srgbClr val="000000"/>
              </a:solidFill>
            </a:endParaRPr>
          </a:p>
          <a:p>
            <a:r>
              <a:rPr lang="en-US" sz="1100" dirty="0">
                <a:solidFill>
                  <a:srgbClr val="000000"/>
                </a:solidFill>
              </a:rPr>
              <a:t>Use slide 3 in your discussion of events that shift the demand curve.</a:t>
            </a:r>
          </a:p>
          <a:p>
            <a:endParaRPr lang="en-US" sz="1100" dirty="0">
              <a:solidFill>
                <a:srgbClr val="000000"/>
              </a:solidFill>
            </a:endParaRPr>
          </a:p>
          <a:p>
            <a:r>
              <a:rPr lang="en-US" sz="1100" dirty="0">
                <a:solidFill>
                  <a:srgbClr val="000000"/>
                </a:solidFill>
              </a:rPr>
              <a:t>Use slide 4 in your discussion of events that shift the supply curve.</a:t>
            </a:r>
          </a:p>
          <a:p>
            <a:endParaRPr lang="en-US" sz="1100" dirty="0">
              <a:solidFill>
                <a:srgbClr val="000000"/>
              </a:solidFill>
            </a:endParaRPr>
          </a:p>
          <a:p>
            <a:r>
              <a:rPr lang="en-US" sz="1100" dirty="0">
                <a:solidFill>
                  <a:srgbClr val="000000"/>
                </a:solidFill>
              </a:rPr>
              <a:t>Use slides 5 through 23 to illustrate events that bring about shifts in the markets noted. Students can identify the shift in the demand or supply curve and the resulting change in equilibrium. </a:t>
            </a:r>
          </a:p>
          <a:p>
            <a:endParaRPr lang="en-US" sz="1100" dirty="0">
              <a:solidFill>
                <a:srgbClr val="000000"/>
              </a:solidFill>
            </a:endParaRPr>
          </a:p>
          <a:p>
            <a:r>
              <a:rPr lang="en-US" sz="1100" dirty="0">
                <a:solidFill>
                  <a:srgbClr val="000000"/>
                </a:solidFill>
              </a:rPr>
              <a:t>On slides 24 through  30, students will identify the determinant causing the shift as well as the shift in the demand or supply curve and the resulting change in equilibrium. </a:t>
            </a:r>
          </a:p>
          <a:p>
            <a:endParaRPr lang="en-US" sz="11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408319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A593CCF-F769-14BD-D374-2B5BCEFDDB9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A6C61651-91B0-3B5D-6B57-E2019B7072FF}"/>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C31B7B26-08D4-1552-B5E4-A8A79DCCCFE0}"/>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7F09CA58-D4F7-7813-4753-55D4C667545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3C4EA70A-1CA7-52C6-989C-385D90B7DE3A}"/>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A5924BB0-AE33-DB48-F049-6DD39CC0B20D}"/>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760E0DC2-1024-BD7F-5148-0D10B1976925}"/>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9C2073C5-4C70-CACB-0EA1-8F1F393AB4BD}"/>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DC33FBE4-B70C-901E-52DE-56F20D3F4AA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0C22B6E8-921C-DB86-BFC4-037C5826E874}"/>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0365369-D2D6-CD43-D5FE-D67F66115E27}"/>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9133CDA1-D5EB-EB69-FEA1-E5BDF9260EE5}"/>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C46A89A-BB83-88E1-B647-07F2D39852C2}"/>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BDCE444-7396-4FAE-8C38-6E8472ADB94F}"/>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B88F2A64-1824-E7B8-22DF-E174C9AA8FC8}"/>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A42D6A88-BB3F-F25F-FA21-BF22FEB7BD71}"/>
              </a:ext>
            </a:extLst>
          </p:cNvPr>
          <p:cNvSpPr txBox="1"/>
          <p:nvPr/>
        </p:nvSpPr>
        <p:spPr>
          <a:xfrm>
            <a:off x="6908800" y="1485900"/>
            <a:ext cx="3327400" cy="3693319"/>
          </a:xfrm>
          <a:prstGeom prst="rect">
            <a:avLst/>
          </a:prstGeom>
          <a:noFill/>
        </p:spPr>
        <p:txBody>
          <a:bodyPr vert="horz" rtlCol="0">
            <a:spAutoFit/>
          </a:bodyPr>
          <a:lstStyle/>
          <a:p>
            <a:endParaRPr lang="en-US" dirty="0"/>
          </a:p>
          <a:p>
            <a:r>
              <a:rPr lang="en-US" b="1" dirty="0"/>
              <a:t>Market: </a:t>
            </a:r>
            <a:r>
              <a:rPr lang="en-US" dirty="0"/>
              <a:t>Used cars</a:t>
            </a:r>
          </a:p>
          <a:p>
            <a:endParaRPr lang="en-US" dirty="0"/>
          </a:p>
          <a:p>
            <a:r>
              <a:rPr lang="en-US" b="1" dirty="0"/>
              <a:t>Situation: </a:t>
            </a:r>
            <a:r>
              <a:rPr lang="en-US" dirty="0"/>
              <a:t>Government purchases older model cars and destroys them. </a:t>
            </a:r>
          </a:p>
          <a:p>
            <a:endParaRPr lang="en-US" dirty="0"/>
          </a:p>
          <a:p>
            <a:r>
              <a:rPr lang="en-US" b="1" dirty="0"/>
              <a:t>Change: </a:t>
            </a:r>
            <a:r>
              <a:rPr lang="en-US" dirty="0"/>
              <a:t>Government Policy</a:t>
            </a:r>
          </a:p>
          <a:p>
            <a:endParaRPr lang="en-US" dirty="0"/>
          </a:p>
          <a:p>
            <a:r>
              <a:rPr lang="en-US" b="1" dirty="0"/>
              <a:t>Shift: </a:t>
            </a:r>
            <a:r>
              <a:rPr lang="en-US" dirty="0"/>
              <a:t>Decrease in Supply</a:t>
            </a:r>
          </a:p>
          <a:p>
            <a:endParaRPr lang="en-US" dirty="0"/>
          </a:p>
          <a:p>
            <a:r>
              <a:rPr lang="en-US" b="1" dirty="0"/>
              <a:t>Result: </a:t>
            </a:r>
            <a:r>
              <a:rPr lang="en-US" dirty="0"/>
              <a:t>Pe increases and</a:t>
            </a:r>
          </a:p>
          <a:p>
            <a:r>
              <a:rPr lang="en-US" dirty="0" err="1"/>
              <a:t>Qe</a:t>
            </a:r>
            <a:r>
              <a:rPr lang="en-US" dirty="0"/>
              <a:t> decrease</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6DCAC727-630D-28AF-CADC-889AF05E9815}"/>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cxnSp>
        <p:nvCxnSpPr>
          <p:cNvPr id="20" name="Straight Connector 19">
            <a:extLst>
              <a:ext uri="{FF2B5EF4-FFF2-40B4-BE49-F238E27FC236}">
                <a16:creationId xmlns:a16="http://schemas.microsoft.com/office/drawing/2014/main" id="{2A911C73-920C-4898-6FB4-BCF9E38FB14B}"/>
              </a:ext>
            </a:extLst>
          </p:cNvPr>
          <p:cNvCxnSpPr/>
          <p:nvPr/>
        </p:nvCxnSpPr>
        <p:spPr>
          <a:xfrm flipH="1">
            <a:off x="1841500" y="1460500"/>
            <a:ext cx="3937000" cy="40132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DCBD9514-5422-CAEF-D3AF-C106F66C93FF}"/>
              </a:ext>
            </a:extLst>
          </p:cNvPr>
          <p:cNvSpPr txBox="1"/>
          <p:nvPr/>
        </p:nvSpPr>
        <p:spPr>
          <a:xfrm>
            <a:off x="5829300" y="1244600"/>
            <a:ext cx="4826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22" name="Straight Connector 21">
            <a:extLst>
              <a:ext uri="{FF2B5EF4-FFF2-40B4-BE49-F238E27FC236}">
                <a16:creationId xmlns:a16="http://schemas.microsoft.com/office/drawing/2014/main" id="{268DC34C-F8B5-46F7-EDC7-6592E00D34FA}"/>
              </a:ext>
            </a:extLst>
          </p:cNvPr>
          <p:cNvCxnSpPr/>
          <p:nvPr/>
        </p:nvCxnSpPr>
        <p:spPr>
          <a:xfrm flipH="1">
            <a:off x="5259070" y="2214626"/>
            <a:ext cx="495427"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61E78CC-0847-BE4E-5E54-C23F8853240F}"/>
              </a:ext>
            </a:extLst>
          </p:cNvPr>
          <p:cNvCxnSpPr/>
          <p:nvPr/>
        </p:nvCxnSpPr>
        <p:spPr>
          <a:xfrm flipH="1">
            <a:off x="2972816" y="4548759"/>
            <a:ext cx="501396"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4067CAE-B98A-18F6-90B2-6DBDC5B5D078}"/>
              </a:ext>
            </a:extLst>
          </p:cNvPr>
          <p:cNvCxnSpPr/>
          <p:nvPr/>
        </p:nvCxnSpPr>
        <p:spPr>
          <a:xfrm flipH="1">
            <a:off x="1689100" y="3158236"/>
            <a:ext cx="241935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3901E0B-19EB-16A7-C86C-7D893946DFFF}"/>
              </a:ext>
            </a:extLst>
          </p:cNvPr>
          <p:cNvCxnSpPr/>
          <p:nvPr/>
        </p:nvCxnSpPr>
        <p:spPr>
          <a:xfrm>
            <a:off x="4108450" y="3158236"/>
            <a:ext cx="0" cy="3382264"/>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B42D3ED4-674B-5D91-C357-84A3D847DA87}"/>
              </a:ext>
            </a:extLst>
          </p:cNvPr>
          <p:cNvSpPr txBox="1"/>
          <p:nvPr/>
        </p:nvSpPr>
        <p:spPr>
          <a:xfrm>
            <a:off x="1231900" y="3022600"/>
            <a:ext cx="6096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P'e</a:t>
            </a:r>
            <a:endParaRPr lang="en-US" sz="1100" baseline="-25000" dirty="0">
              <a:solidFill>
                <a:srgbClr val="000000"/>
              </a:solidFill>
              <a:latin typeface="Calibri" panose="020F0502020204030204" pitchFamily="34" charset="0"/>
            </a:endParaRPr>
          </a:p>
        </p:txBody>
      </p:sp>
      <p:sp>
        <p:nvSpPr>
          <p:cNvPr id="27" name="TextBox 26">
            <a:extLst>
              <a:ext uri="{FF2B5EF4-FFF2-40B4-BE49-F238E27FC236}">
                <a16:creationId xmlns:a16="http://schemas.microsoft.com/office/drawing/2014/main" id="{F44A2829-33DD-D581-9A9C-B52F04C50732}"/>
              </a:ext>
            </a:extLst>
          </p:cNvPr>
          <p:cNvSpPr txBox="1"/>
          <p:nvPr/>
        </p:nvSpPr>
        <p:spPr>
          <a:xfrm>
            <a:off x="3898900" y="6629400"/>
            <a:ext cx="6096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05588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7C5E57-FAA2-FDD0-234C-398B58D19892}"/>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A2E78F4A-684C-50CE-A88C-1588C049C398}"/>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1E0DE80D-6073-E72F-FED5-7C0DFCCF3959}"/>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51449D18-66B1-2E47-CB40-CED3FD7564CD}"/>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BE8C0357-D59A-BB58-B443-F9040641E709}"/>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CDDCA38C-1A60-5B6E-114B-01FC86D14E55}"/>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21495CC4-3F41-7787-3A88-E31576278134}"/>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F6C6C978-CFAB-4E75-AA80-A549B34F8B69}"/>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3372438-CE38-5FE3-D6F0-206781819E6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08068DC7-5314-C587-C4BF-D5FF49E33A3E}"/>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BB282ED-DF80-12A4-9A07-B260C3B1A5DF}"/>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1051D9C6-CB77-76FE-4806-B8B208562F09}"/>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DF44302-D0CA-CF73-CE6B-EF42D5E3A453}"/>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963E7BE-7EDA-6B0E-205A-E06EAA54547E}"/>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92F974C7-37E0-9916-EC46-7AFFEB030476}"/>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CD458170-BCAD-B4AD-5ACC-50988D86561A}"/>
              </a:ext>
            </a:extLst>
          </p:cNvPr>
          <p:cNvSpPr txBox="1"/>
          <p:nvPr/>
        </p:nvSpPr>
        <p:spPr>
          <a:xfrm>
            <a:off x="6807200" y="1517003"/>
            <a:ext cx="3327400" cy="3416320"/>
          </a:xfrm>
          <a:prstGeom prst="rect">
            <a:avLst/>
          </a:prstGeom>
          <a:noFill/>
        </p:spPr>
        <p:txBody>
          <a:bodyPr vert="horz" rtlCol="0">
            <a:spAutoFit/>
          </a:bodyPr>
          <a:lstStyle/>
          <a:p>
            <a:endParaRPr lang="en-US" dirty="0"/>
          </a:p>
          <a:p>
            <a:r>
              <a:rPr lang="en-US" b="1" dirty="0"/>
              <a:t>Market: </a:t>
            </a:r>
            <a:r>
              <a:rPr lang="en-US" dirty="0"/>
              <a:t>Used cars</a:t>
            </a:r>
          </a:p>
          <a:p>
            <a:endParaRPr lang="en-US" dirty="0"/>
          </a:p>
          <a:p>
            <a:r>
              <a:rPr lang="en-US" b="1" dirty="0"/>
              <a:t>Situation: </a:t>
            </a:r>
            <a:r>
              <a:rPr lang="en-US" dirty="0"/>
              <a:t>Many people</a:t>
            </a:r>
          </a:p>
          <a:p>
            <a:r>
              <a:rPr lang="en-US" dirty="0"/>
              <a:t>have lost their jobs or have ​had work hours reduced.</a:t>
            </a:r>
          </a:p>
          <a:p>
            <a:endParaRPr lang="en-US" dirty="0"/>
          </a:p>
          <a:p>
            <a:r>
              <a:rPr lang="en-US" b="1" dirty="0"/>
              <a:t>Change: </a:t>
            </a:r>
            <a:r>
              <a:rPr lang="en-US" dirty="0"/>
              <a:t>Consumer Income</a:t>
            </a:r>
          </a:p>
          <a:p>
            <a:endParaRPr lang="en-US" dirty="0"/>
          </a:p>
          <a:p>
            <a:r>
              <a:rPr lang="en-US" b="1" dirty="0"/>
              <a:t>Shift: </a:t>
            </a:r>
            <a:r>
              <a:rPr lang="en-US" dirty="0"/>
              <a:t>?</a:t>
            </a:r>
          </a:p>
          <a:p>
            <a:endParaRPr lang="en-US" dirty="0"/>
          </a:p>
          <a:p>
            <a:r>
              <a:rPr lang="en-US" b="1" dirty="0"/>
              <a:t>Result: </a:t>
            </a:r>
            <a:r>
              <a:rPr lang="en-US" dirty="0"/>
              <a:t>?</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5D5647E3-E5B1-D766-B968-0F9AB6D46C43}"/>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38170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7C5E57-FAA2-FDD0-234C-398B58D19892}"/>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A2E78F4A-684C-50CE-A88C-1588C049C398}"/>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1E0DE80D-6073-E72F-FED5-7C0DFCCF3959}"/>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51449D18-66B1-2E47-CB40-CED3FD7564CD}"/>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BE8C0357-D59A-BB58-B443-F9040641E709}"/>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CDDCA38C-1A60-5B6E-114B-01FC86D14E55}"/>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21495CC4-3F41-7787-3A88-E31576278134}"/>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F6C6C978-CFAB-4E75-AA80-A549B34F8B69}"/>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3372438-CE38-5FE3-D6F0-206781819E6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08068DC7-5314-C587-C4BF-D5FF49E33A3E}"/>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BB282ED-DF80-12A4-9A07-B260C3B1A5DF}"/>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1051D9C6-CB77-76FE-4806-B8B208562F09}"/>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DF44302-D0CA-CF73-CE6B-EF42D5E3A453}"/>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963E7BE-7EDA-6B0E-205A-E06EAA54547E}"/>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92F974C7-37E0-9916-EC46-7AFFEB030476}"/>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CD458170-BCAD-B4AD-5ACC-50988D86561A}"/>
              </a:ext>
            </a:extLst>
          </p:cNvPr>
          <p:cNvSpPr txBox="1"/>
          <p:nvPr/>
        </p:nvSpPr>
        <p:spPr>
          <a:xfrm>
            <a:off x="6908800" y="1485900"/>
            <a:ext cx="3327400" cy="3416320"/>
          </a:xfrm>
          <a:prstGeom prst="rect">
            <a:avLst/>
          </a:prstGeom>
          <a:noFill/>
        </p:spPr>
        <p:txBody>
          <a:bodyPr vert="horz" rtlCol="0">
            <a:spAutoFit/>
          </a:bodyPr>
          <a:lstStyle/>
          <a:p>
            <a:endParaRPr lang="en-US" dirty="0"/>
          </a:p>
          <a:p>
            <a:r>
              <a:rPr lang="en-US" b="1" dirty="0"/>
              <a:t>Market: </a:t>
            </a:r>
            <a:r>
              <a:rPr lang="en-US" dirty="0"/>
              <a:t>Used cars</a:t>
            </a:r>
          </a:p>
          <a:p>
            <a:endParaRPr lang="en-US" dirty="0"/>
          </a:p>
          <a:p>
            <a:r>
              <a:rPr lang="en-US" b="1" dirty="0"/>
              <a:t>Situation: </a:t>
            </a:r>
            <a:r>
              <a:rPr lang="en-US" dirty="0"/>
              <a:t>Many people</a:t>
            </a:r>
          </a:p>
          <a:p>
            <a:r>
              <a:rPr lang="en-US" dirty="0"/>
              <a:t>have lost their jobs or have ​had work hours reduced.</a:t>
            </a:r>
          </a:p>
          <a:p>
            <a:endParaRPr lang="en-US" dirty="0"/>
          </a:p>
          <a:p>
            <a:r>
              <a:rPr lang="en-US" b="1" dirty="0"/>
              <a:t>Change: </a:t>
            </a:r>
            <a:r>
              <a:rPr lang="en-US" dirty="0"/>
              <a:t>Consumer Income</a:t>
            </a:r>
          </a:p>
          <a:p>
            <a:endParaRPr lang="en-US" dirty="0"/>
          </a:p>
          <a:p>
            <a:r>
              <a:rPr lang="en-US" b="1" dirty="0"/>
              <a:t>Shift: </a:t>
            </a:r>
            <a:r>
              <a:rPr lang="en-US" dirty="0"/>
              <a:t>Increase in Demand</a:t>
            </a:r>
          </a:p>
          <a:p>
            <a:endParaRPr lang="en-US" dirty="0"/>
          </a:p>
          <a:p>
            <a:r>
              <a:rPr lang="en-US" b="1" dirty="0"/>
              <a:t>Result: </a:t>
            </a:r>
            <a:r>
              <a:rPr lang="en-US" dirty="0"/>
              <a:t>Pe and </a:t>
            </a:r>
            <a:r>
              <a:rPr lang="en-US" dirty="0" err="1"/>
              <a:t>Qe</a:t>
            </a:r>
            <a:r>
              <a:rPr lang="en-US" dirty="0"/>
              <a:t> increase</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5D5647E3-E5B1-D766-B968-0F9AB6D46C43}"/>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cxnSp>
        <p:nvCxnSpPr>
          <p:cNvPr id="20" name="Straight Connector 19">
            <a:extLst>
              <a:ext uri="{FF2B5EF4-FFF2-40B4-BE49-F238E27FC236}">
                <a16:creationId xmlns:a16="http://schemas.microsoft.com/office/drawing/2014/main" id="{294E7968-AFA6-0B0E-1C49-B0D4671B241F}"/>
              </a:ext>
            </a:extLst>
          </p:cNvPr>
          <p:cNvCxnSpPr/>
          <p:nvPr/>
        </p:nvCxnSpPr>
        <p:spPr>
          <a:xfrm>
            <a:off x="3105150" y="1304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2F365033-A348-A5D7-3A93-FBF15BB0ADAE}"/>
              </a:ext>
            </a:extLst>
          </p:cNvPr>
          <p:cNvSpPr txBox="1"/>
          <p:nvPr/>
        </p:nvSpPr>
        <p:spPr>
          <a:xfrm>
            <a:off x="7302500" y="5676900"/>
            <a:ext cx="5080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D'</a:t>
            </a:r>
          </a:p>
        </p:txBody>
      </p:sp>
      <p:cxnSp>
        <p:nvCxnSpPr>
          <p:cNvPr id="22" name="Straight Connector 21">
            <a:extLst>
              <a:ext uri="{FF2B5EF4-FFF2-40B4-BE49-F238E27FC236}">
                <a16:creationId xmlns:a16="http://schemas.microsoft.com/office/drawing/2014/main" id="{24D090EB-FC81-94ED-E199-64C0932922EA}"/>
              </a:ext>
            </a:extLst>
          </p:cNvPr>
          <p:cNvCxnSpPr/>
          <p:nvPr/>
        </p:nvCxnSpPr>
        <p:spPr>
          <a:xfrm>
            <a:off x="3545840" y="2356104"/>
            <a:ext cx="429768"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F790D4B-F50B-1C81-63C6-2B3BFD3AF82E}"/>
              </a:ext>
            </a:extLst>
          </p:cNvPr>
          <p:cNvCxnSpPr/>
          <p:nvPr/>
        </p:nvCxnSpPr>
        <p:spPr>
          <a:xfrm>
            <a:off x="5390388" y="4385691"/>
            <a:ext cx="429768"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A58696F-9E1A-E289-12A9-7DE25E78C16A}"/>
              </a:ext>
            </a:extLst>
          </p:cNvPr>
          <p:cNvCxnSpPr/>
          <p:nvPr/>
        </p:nvCxnSpPr>
        <p:spPr>
          <a:xfrm flipH="1">
            <a:off x="1689100" y="3234436"/>
            <a:ext cx="320675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ABB1EC1-821B-0F4E-3E48-04224DCD52BF}"/>
              </a:ext>
            </a:extLst>
          </p:cNvPr>
          <p:cNvCxnSpPr/>
          <p:nvPr/>
        </p:nvCxnSpPr>
        <p:spPr>
          <a:xfrm>
            <a:off x="4895850" y="3234436"/>
            <a:ext cx="0" cy="3293364"/>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A4B4ADEF-4921-7790-C5C9-6E5717E19AC7}"/>
              </a:ext>
            </a:extLst>
          </p:cNvPr>
          <p:cNvSpPr txBox="1"/>
          <p:nvPr/>
        </p:nvSpPr>
        <p:spPr>
          <a:xfrm>
            <a:off x="1231900" y="3098800"/>
            <a:ext cx="6096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P'e</a:t>
            </a:r>
            <a:endParaRPr lang="en-US" sz="1100" baseline="-25000" dirty="0">
              <a:solidFill>
                <a:srgbClr val="000000"/>
              </a:solidFill>
              <a:latin typeface="Calibri" panose="020F0502020204030204" pitchFamily="34" charset="0"/>
            </a:endParaRPr>
          </a:p>
        </p:txBody>
      </p:sp>
      <p:sp>
        <p:nvSpPr>
          <p:cNvPr id="27" name="TextBox 26">
            <a:extLst>
              <a:ext uri="{FF2B5EF4-FFF2-40B4-BE49-F238E27FC236}">
                <a16:creationId xmlns:a16="http://schemas.microsoft.com/office/drawing/2014/main" id="{925F7B64-7089-4313-8F40-750571F0C5A4}"/>
              </a:ext>
            </a:extLst>
          </p:cNvPr>
          <p:cNvSpPr txBox="1"/>
          <p:nvPr/>
        </p:nvSpPr>
        <p:spPr>
          <a:xfrm>
            <a:off x="4699000" y="6629400"/>
            <a:ext cx="6350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556442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FE1E13-460C-3456-2C09-308562138668}"/>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20A8FB92-EDDF-29E4-B23D-685637884E84}"/>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831D8F42-A363-EF6F-FD48-EFDDF047EAF4}"/>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D3D0F726-9754-5890-864C-00DB26EA33C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97B0E46C-6560-BA9D-0A9A-B5EF8092BA2F}"/>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AFB0CFE4-B7BE-BA2F-D36B-CE5C7B16912D}"/>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B40F5663-94E6-97B6-3D4C-9286E12ADF96}"/>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6BDE7632-4929-ED2C-34D0-7F695A6D5043}"/>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D15B2FD-99F9-E5C8-D915-062404F819A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D481AD8-471D-9570-02A0-2478577907FD}"/>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5F472D0A-D57F-0C65-6928-3CB8D730455C}"/>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0A70F607-0ECA-C150-D09F-4DA80907CFF9}"/>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5C418C0-30EA-C5D7-9739-E8C4E6C54271}"/>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7B7D560-F1CC-C272-4E04-7DC5B15A1084}"/>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5C6E53D5-205C-66D0-8FC0-3CF69C7ADD36}"/>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026F836D-79A5-8175-FCF2-86C30B996747}"/>
              </a:ext>
            </a:extLst>
          </p:cNvPr>
          <p:cNvSpPr txBox="1"/>
          <p:nvPr/>
        </p:nvSpPr>
        <p:spPr>
          <a:xfrm>
            <a:off x="6908800" y="1485900"/>
            <a:ext cx="3327400" cy="3416320"/>
          </a:xfrm>
          <a:prstGeom prst="rect">
            <a:avLst/>
          </a:prstGeom>
          <a:noFill/>
        </p:spPr>
        <p:txBody>
          <a:bodyPr vert="horz" rtlCol="0">
            <a:spAutoFit/>
          </a:bodyPr>
          <a:lstStyle/>
          <a:p>
            <a:endParaRPr lang="en-US" dirty="0"/>
          </a:p>
          <a:p>
            <a:r>
              <a:rPr lang="en-US" b="1" dirty="0"/>
              <a:t>Market: </a:t>
            </a:r>
            <a:r>
              <a:rPr lang="en-US" dirty="0"/>
              <a:t>New homes</a:t>
            </a:r>
          </a:p>
          <a:p>
            <a:endParaRPr lang="en-US" dirty="0"/>
          </a:p>
          <a:p>
            <a:r>
              <a:rPr lang="en-US" b="1" dirty="0"/>
              <a:t>Situation: </a:t>
            </a:r>
            <a:r>
              <a:rPr lang="en-US" dirty="0"/>
              <a:t>Many people</a:t>
            </a:r>
          </a:p>
          <a:p>
            <a:r>
              <a:rPr lang="en-US" dirty="0"/>
              <a:t>have lost their jobs or have had work hours reduced.</a:t>
            </a:r>
          </a:p>
          <a:p>
            <a:endParaRPr lang="en-US" dirty="0"/>
          </a:p>
          <a:p>
            <a:r>
              <a:rPr lang="en-US" b="1" dirty="0"/>
              <a:t>Change</a:t>
            </a:r>
            <a:r>
              <a:rPr lang="en-US" dirty="0"/>
              <a:t>: Consumer Income</a:t>
            </a:r>
          </a:p>
          <a:p>
            <a:endParaRPr lang="en-US" dirty="0"/>
          </a:p>
          <a:p>
            <a:r>
              <a:rPr lang="en-US" b="1" dirty="0"/>
              <a:t>Shift: </a:t>
            </a:r>
            <a:r>
              <a:rPr lang="en-US" dirty="0"/>
              <a:t>?</a:t>
            </a:r>
          </a:p>
          <a:p>
            <a:endParaRPr lang="en-US" dirty="0"/>
          </a:p>
          <a:p>
            <a:r>
              <a:rPr lang="en-US" b="1" dirty="0"/>
              <a:t>Result: </a:t>
            </a:r>
            <a:r>
              <a:rPr lang="en-US" dirty="0"/>
              <a:t>?</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50C0558E-7441-95C5-21DA-B4DBA463F7F2}"/>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860588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FE1E13-460C-3456-2C09-308562138668}"/>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20A8FB92-EDDF-29E4-B23D-685637884E84}"/>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831D8F42-A363-EF6F-FD48-EFDDF047EAF4}"/>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D3D0F726-9754-5890-864C-00DB26EA33C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97B0E46C-6560-BA9D-0A9A-B5EF8092BA2F}"/>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AFB0CFE4-B7BE-BA2F-D36B-CE5C7B16912D}"/>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B40F5663-94E6-97B6-3D4C-9286E12ADF96}"/>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6BDE7632-4929-ED2C-34D0-7F695A6D5043}"/>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D15B2FD-99F9-E5C8-D915-062404F819A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D481AD8-471D-9570-02A0-2478577907FD}"/>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5F472D0A-D57F-0C65-6928-3CB8D730455C}"/>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0A70F607-0ECA-C150-D09F-4DA80907CFF9}"/>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5C418C0-30EA-C5D7-9739-E8C4E6C54271}"/>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7B7D560-F1CC-C272-4E04-7DC5B15A1084}"/>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5C6E53D5-205C-66D0-8FC0-3CF69C7ADD36}"/>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026F836D-79A5-8175-FCF2-86C30B996747}"/>
              </a:ext>
            </a:extLst>
          </p:cNvPr>
          <p:cNvSpPr txBox="1"/>
          <p:nvPr/>
        </p:nvSpPr>
        <p:spPr>
          <a:xfrm>
            <a:off x="6908800" y="1485900"/>
            <a:ext cx="3327400" cy="3416320"/>
          </a:xfrm>
          <a:prstGeom prst="rect">
            <a:avLst/>
          </a:prstGeom>
          <a:noFill/>
        </p:spPr>
        <p:txBody>
          <a:bodyPr vert="horz" rtlCol="0">
            <a:spAutoFit/>
          </a:bodyPr>
          <a:lstStyle/>
          <a:p>
            <a:endParaRPr lang="en-US" dirty="0"/>
          </a:p>
          <a:p>
            <a:r>
              <a:rPr lang="en-US" b="1" dirty="0"/>
              <a:t>Market: </a:t>
            </a:r>
            <a:r>
              <a:rPr lang="en-US" dirty="0"/>
              <a:t>New homes</a:t>
            </a:r>
          </a:p>
          <a:p>
            <a:endParaRPr lang="en-US" dirty="0"/>
          </a:p>
          <a:p>
            <a:r>
              <a:rPr lang="en-US" b="1" dirty="0"/>
              <a:t>Situation: </a:t>
            </a:r>
            <a:r>
              <a:rPr lang="en-US" dirty="0"/>
              <a:t>Many people</a:t>
            </a:r>
          </a:p>
          <a:p>
            <a:r>
              <a:rPr lang="en-US" dirty="0"/>
              <a:t>have lost their jobs or have had work hours reduced.</a:t>
            </a:r>
          </a:p>
          <a:p>
            <a:endParaRPr lang="en-US" dirty="0"/>
          </a:p>
          <a:p>
            <a:r>
              <a:rPr lang="en-US" b="1" dirty="0"/>
              <a:t>Change</a:t>
            </a:r>
            <a:r>
              <a:rPr lang="en-US" dirty="0"/>
              <a:t>: Consumer Income</a:t>
            </a:r>
          </a:p>
          <a:p>
            <a:endParaRPr lang="en-US" dirty="0"/>
          </a:p>
          <a:p>
            <a:r>
              <a:rPr lang="en-US" b="1" dirty="0"/>
              <a:t>Shift: </a:t>
            </a:r>
            <a:r>
              <a:rPr lang="en-US" dirty="0"/>
              <a:t>Decrease in Demand</a:t>
            </a:r>
          </a:p>
          <a:p>
            <a:endParaRPr lang="en-US" dirty="0"/>
          </a:p>
          <a:p>
            <a:r>
              <a:rPr lang="en-US" b="1" dirty="0"/>
              <a:t>Result: </a:t>
            </a:r>
            <a:r>
              <a:rPr lang="en-US" dirty="0"/>
              <a:t>Pe and </a:t>
            </a:r>
            <a:r>
              <a:rPr lang="en-US" dirty="0" err="1"/>
              <a:t>Qe</a:t>
            </a:r>
            <a:r>
              <a:rPr lang="en-US" dirty="0"/>
              <a:t> decrease</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50C0558E-7441-95C5-21DA-B4DBA463F7F2}"/>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cxnSp>
        <p:nvCxnSpPr>
          <p:cNvPr id="20" name="Straight Connector 19">
            <a:extLst>
              <a:ext uri="{FF2B5EF4-FFF2-40B4-BE49-F238E27FC236}">
                <a16:creationId xmlns:a16="http://schemas.microsoft.com/office/drawing/2014/main" id="{32CF15E5-B662-DA21-2643-A356AACBCA05}"/>
              </a:ext>
            </a:extLst>
          </p:cNvPr>
          <p:cNvCxnSpPr/>
          <p:nvPr/>
        </p:nvCxnSpPr>
        <p:spPr>
          <a:xfrm>
            <a:off x="1873250" y="16088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3775D254-4DE2-BE81-4FCD-0FEB28DF7FBA}"/>
              </a:ext>
            </a:extLst>
          </p:cNvPr>
          <p:cNvSpPr txBox="1"/>
          <p:nvPr/>
        </p:nvSpPr>
        <p:spPr>
          <a:xfrm>
            <a:off x="6070600" y="5943600"/>
            <a:ext cx="5080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D'</a:t>
            </a:r>
          </a:p>
        </p:txBody>
      </p:sp>
      <p:cxnSp>
        <p:nvCxnSpPr>
          <p:cNvPr id="22" name="Straight Connector 21">
            <a:extLst>
              <a:ext uri="{FF2B5EF4-FFF2-40B4-BE49-F238E27FC236}">
                <a16:creationId xmlns:a16="http://schemas.microsoft.com/office/drawing/2014/main" id="{56528D94-E229-2B14-D271-CC8668010E4F}"/>
              </a:ext>
            </a:extLst>
          </p:cNvPr>
          <p:cNvCxnSpPr/>
          <p:nvPr/>
        </p:nvCxnSpPr>
        <p:spPr>
          <a:xfrm flipH="1">
            <a:off x="1689100" y="4021836"/>
            <a:ext cx="243205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1C00603-49DF-F202-7AC9-7B92D1926541}"/>
              </a:ext>
            </a:extLst>
          </p:cNvPr>
          <p:cNvCxnSpPr/>
          <p:nvPr/>
        </p:nvCxnSpPr>
        <p:spPr>
          <a:xfrm>
            <a:off x="4121150" y="4021836"/>
            <a:ext cx="0" cy="2518664"/>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DCA0811B-A2C3-F684-3FD0-4F9B4C40E0B4}"/>
              </a:ext>
            </a:extLst>
          </p:cNvPr>
          <p:cNvSpPr txBox="1"/>
          <p:nvPr/>
        </p:nvSpPr>
        <p:spPr>
          <a:xfrm>
            <a:off x="3911600" y="6629400"/>
            <a:ext cx="6350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25" name="TextBox 24">
            <a:extLst>
              <a:ext uri="{FF2B5EF4-FFF2-40B4-BE49-F238E27FC236}">
                <a16:creationId xmlns:a16="http://schemas.microsoft.com/office/drawing/2014/main" id="{465BE839-A88A-ED8D-C23A-B857BCABEBB5}"/>
              </a:ext>
            </a:extLst>
          </p:cNvPr>
          <p:cNvSpPr txBox="1"/>
          <p:nvPr/>
        </p:nvSpPr>
        <p:spPr>
          <a:xfrm>
            <a:off x="1231900" y="3873500"/>
            <a:ext cx="6096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P'e</a:t>
            </a:r>
            <a:endParaRPr lang="en-US" sz="1100" baseline="-25000" dirty="0">
              <a:solidFill>
                <a:srgbClr val="000000"/>
              </a:solidFill>
              <a:latin typeface="Calibri" panose="020F0502020204030204" pitchFamily="34" charset="0"/>
            </a:endParaRPr>
          </a:p>
        </p:txBody>
      </p:sp>
      <p:cxnSp>
        <p:nvCxnSpPr>
          <p:cNvPr id="26" name="Straight Connector 25">
            <a:extLst>
              <a:ext uri="{FF2B5EF4-FFF2-40B4-BE49-F238E27FC236}">
                <a16:creationId xmlns:a16="http://schemas.microsoft.com/office/drawing/2014/main" id="{FB850685-ECC1-331D-9A83-E34616CC75B9}"/>
              </a:ext>
            </a:extLst>
          </p:cNvPr>
          <p:cNvCxnSpPr/>
          <p:nvPr/>
        </p:nvCxnSpPr>
        <p:spPr>
          <a:xfrm flipH="1">
            <a:off x="3008630" y="2704211"/>
            <a:ext cx="573024"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C15057C-98F9-140A-CB44-DE50CFADF855}"/>
              </a:ext>
            </a:extLst>
          </p:cNvPr>
          <p:cNvCxnSpPr/>
          <p:nvPr/>
        </p:nvCxnSpPr>
        <p:spPr>
          <a:xfrm flipH="1">
            <a:off x="5384419" y="5187442"/>
            <a:ext cx="507365"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7197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DEFB380-A128-5FBC-63FF-A2E5A2050CB2}"/>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3CEB35E0-5ADC-079B-8750-A1F42E962E33}"/>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EF233618-045F-69CF-1B23-6BCE6B2CC1F6}"/>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B6409158-4A4D-C8C4-29DC-FE60ECE7B8D5}"/>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C6A2DE3D-F265-9584-CBD4-AA18749EF0DB}"/>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A2AF8D13-47AF-5E57-1A41-09D939272A6D}"/>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1DA84B71-F0A1-6C04-2C48-EB69DF29DA19}"/>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39114560-5A34-6323-9D96-406F93994F9F}"/>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D32C929-AA0B-AC2D-69FF-E81B0E16FC98}"/>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B22108C-E3E7-17D1-F8BB-A9294E16674E}"/>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5C8FFE83-6CD6-9818-0882-2B3A401718EC}"/>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15BE31A8-7F05-CBE0-6430-1FB313B6F6A5}"/>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488B7C0-6A4D-4D4A-447E-9C2C35C60DBF}"/>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508DAF6-4146-022B-EC5D-FB6D2C7720DA}"/>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81786DFC-B02E-288F-EE07-275D412AFCE0}"/>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57DD4491-A0B0-283B-7568-B79AB576969A}"/>
              </a:ext>
            </a:extLst>
          </p:cNvPr>
          <p:cNvSpPr txBox="1"/>
          <p:nvPr/>
        </p:nvSpPr>
        <p:spPr>
          <a:xfrm>
            <a:off x="6908800" y="1485900"/>
            <a:ext cx="3327400" cy="3693319"/>
          </a:xfrm>
          <a:prstGeom prst="rect">
            <a:avLst/>
          </a:prstGeom>
          <a:noFill/>
        </p:spPr>
        <p:txBody>
          <a:bodyPr vert="horz" rtlCol="0">
            <a:spAutoFit/>
          </a:bodyPr>
          <a:lstStyle/>
          <a:p>
            <a:endParaRPr lang="en-US" dirty="0"/>
          </a:p>
          <a:p>
            <a:r>
              <a:rPr lang="en-US" b="1" dirty="0"/>
              <a:t>Market: </a:t>
            </a:r>
            <a:r>
              <a:rPr lang="en-US" dirty="0"/>
              <a:t>New homes (Producer Perspective) </a:t>
            </a:r>
          </a:p>
          <a:p>
            <a:endParaRPr lang="en-US" dirty="0"/>
          </a:p>
          <a:p>
            <a:r>
              <a:rPr lang="en-US" b="1" dirty="0"/>
              <a:t>Situation: </a:t>
            </a:r>
            <a:r>
              <a:rPr lang="en-US" dirty="0"/>
              <a:t>The price of houses has been falling. Continued decline expected.</a:t>
            </a:r>
          </a:p>
          <a:p>
            <a:endParaRPr lang="en-US" dirty="0"/>
          </a:p>
          <a:p>
            <a:r>
              <a:rPr lang="en-US" b="1" dirty="0"/>
              <a:t>Change: </a:t>
            </a:r>
            <a:r>
              <a:rPr lang="en-US" dirty="0"/>
              <a:t>Producer Expectations</a:t>
            </a:r>
          </a:p>
          <a:p>
            <a:endParaRPr lang="en-US" dirty="0"/>
          </a:p>
          <a:p>
            <a:r>
              <a:rPr lang="en-US" b="1" dirty="0"/>
              <a:t>Shift: </a:t>
            </a:r>
            <a:r>
              <a:rPr lang="en-US" dirty="0"/>
              <a:t>?</a:t>
            </a:r>
          </a:p>
          <a:p>
            <a:endParaRPr lang="en-US" dirty="0"/>
          </a:p>
          <a:p>
            <a:r>
              <a:rPr lang="en-US" b="1" dirty="0"/>
              <a:t>Result: </a:t>
            </a:r>
            <a:r>
              <a:rPr lang="en-US" dirty="0"/>
              <a:t>?</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04360F31-4DF0-FE08-A6C8-AFFC89659251}"/>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553976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DEFB380-A128-5FBC-63FF-A2E5A2050CB2}"/>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3CEB35E0-5ADC-079B-8750-A1F42E962E33}"/>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EF233618-045F-69CF-1B23-6BCE6B2CC1F6}"/>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B6409158-4A4D-C8C4-29DC-FE60ECE7B8D5}"/>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C6A2DE3D-F265-9584-CBD4-AA18749EF0DB}"/>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A2AF8D13-47AF-5E57-1A41-09D939272A6D}"/>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1DA84B71-F0A1-6C04-2C48-EB69DF29DA19}"/>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39114560-5A34-6323-9D96-406F93994F9F}"/>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D32C929-AA0B-AC2D-69FF-E81B0E16FC98}"/>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B22108C-E3E7-17D1-F8BB-A9294E16674E}"/>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5C8FFE83-6CD6-9818-0882-2B3A401718EC}"/>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15BE31A8-7F05-CBE0-6430-1FB313B6F6A5}"/>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488B7C0-6A4D-4D4A-447E-9C2C35C60DBF}"/>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508DAF6-4146-022B-EC5D-FB6D2C7720DA}"/>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81786DFC-B02E-288F-EE07-275D412AFCE0}"/>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57DD4491-A0B0-283B-7568-B79AB576969A}"/>
              </a:ext>
            </a:extLst>
          </p:cNvPr>
          <p:cNvSpPr txBox="1"/>
          <p:nvPr/>
        </p:nvSpPr>
        <p:spPr>
          <a:xfrm>
            <a:off x="6908800" y="1485900"/>
            <a:ext cx="3327400" cy="3693319"/>
          </a:xfrm>
          <a:prstGeom prst="rect">
            <a:avLst/>
          </a:prstGeom>
          <a:noFill/>
        </p:spPr>
        <p:txBody>
          <a:bodyPr vert="horz" rtlCol="0">
            <a:spAutoFit/>
          </a:bodyPr>
          <a:lstStyle/>
          <a:p>
            <a:endParaRPr lang="en-US" dirty="0"/>
          </a:p>
          <a:p>
            <a:r>
              <a:rPr lang="en-US" b="1" dirty="0"/>
              <a:t>Market: </a:t>
            </a:r>
            <a:r>
              <a:rPr lang="en-US" dirty="0"/>
              <a:t>New homes</a:t>
            </a:r>
          </a:p>
          <a:p>
            <a:endParaRPr lang="en-US" dirty="0"/>
          </a:p>
          <a:p>
            <a:r>
              <a:rPr lang="en-US" b="1" dirty="0"/>
              <a:t>Situation: </a:t>
            </a:r>
            <a:r>
              <a:rPr lang="en-US" dirty="0"/>
              <a:t>The price of houses has been falling. Continued decline expected.</a:t>
            </a:r>
          </a:p>
          <a:p>
            <a:endParaRPr lang="en-US" dirty="0"/>
          </a:p>
          <a:p>
            <a:r>
              <a:rPr lang="en-US" b="1" dirty="0"/>
              <a:t>Change: </a:t>
            </a:r>
            <a:r>
              <a:rPr lang="en-US" dirty="0"/>
              <a:t>Producer Expectations</a:t>
            </a:r>
          </a:p>
          <a:p>
            <a:endParaRPr lang="en-US" dirty="0"/>
          </a:p>
          <a:p>
            <a:r>
              <a:rPr lang="en-US" b="1" dirty="0"/>
              <a:t>Shift: </a:t>
            </a:r>
            <a:r>
              <a:rPr lang="en-US" dirty="0"/>
              <a:t>Decrease in Supply</a:t>
            </a:r>
          </a:p>
          <a:p>
            <a:endParaRPr lang="en-US" dirty="0"/>
          </a:p>
          <a:p>
            <a:r>
              <a:rPr lang="en-US" b="1" dirty="0"/>
              <a:t>Result: </a:t>
            </a:r>
            <a:r>
              <a:rPr lang="en-US" dirty="0"/>
              <a:t>Pe increases and</a:t>
            </a:r>
          </a:p>
          <a:p>
            <a:r>
              <a:rPr lang="en-US" dirty="0" err="1"/>
              <a:t>Qe</a:t>
            </a:r>
            <a:r>
              <a:rPr lang="en-US" dirty="0"/>
              <a:t> decrease</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04360F31-4DF0-FE08-A6C8-AFFC89659251}"/>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cxnSp>
        <p:nvCxnSpPr>
          <p:cNvPr id="20" name="Straight Connector 19">
            <a:extLst>
              <a:ext uri="{FF2B5EF4-FFF2-40B4-BE49-F238E27FC236}">
                <a16:creationId xmlns:a16="http://schemas.microsoft.com/office/drawing/2014/main" id="{A0469591-B1B1-93E1-B175-E40296BCEA8F}"/>
              </a:ext>
            </a:extLst>
          </p:cNvPr>
          <p:cNvCxnSpPr/>
          <p:nvPr/>
        </p:nvCxnSpPr>
        <p:spPr>
          <a:xfrm flipH="1">
            <a:off x="1841500" y="1460500"/>
            <a:ext cx="3937000" cy="40132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D5BDE63-9335-7092-5DAD-905A17ACC8F7}"/>
              </a:ext>
            </a:extLst>
          </p:cNvPr>
          <p:cNvSpPr txBox="1"/>
          <p:nvPr/>
        </p:nvSpPr>
        <p:spPr>
          <a:xfrm>
            <a:off x="5829300" y="1244600"/>
            <a:ext cx="4826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22" name="Straight Connector 21">
            <a:extLst>
              <a:ext uri="{FF2B5EF4-FFF2-40B4-BE49-F238E27FC236}">
                <a16:creationId xmlns:a16="http://schemas.microsoft.com/office/drawing/2014/main" id="{D713B74B-8B9D-CC3C-F1D1-2E5D1809FE6F}"/>
              </a:ext>
            </a:extLst>
          </p:cNvPr>
          <p:cNvCxnSpPr/>
          <p:nvPr/>
        </p:nvCxnSpPr>
        <p:spPr>
          <a:xfrm flipH="1">
            <a:off x="5259070" y="2214626"/>
            <a:ext cx="495427"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47B82FE-5495-FB34-6422-691FB9651C79}"/>
              </a:ext>
            </a:extLst>
          </p:cNvPr>
          <p:cNvCxnSpPr/>
          <p:nvPr/>
        </p:nvCxnSpPr>
        <p:spPr>
          <a:xfrm flipH="1">
            <a:off x="2972816" y="4548759"/>
            <a:ext cx="501396"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AD6C6E8-733B-6493-E1B4-E41AB2AEEB81}"/>
              </a:ext>
            </a:extLst>
          </p:cNvPr>
          <p:cNvCxnSpPr/>
          <p:nvPr/>
        </p:nvCxnSpPr>
        <p:spPr>
          <a:xfrm flipH="1">
            <a:off x="1689100" y="3158236"/>
            <a:ext cx="241935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E266E24-7A10-18E6-C32F-E809A5F8F6A8}"/>
              </a:ext>
            </a:extLst>
          </p:cNvPr>
          <p:cNvCxnSpPr/>
          <p:nvPr/>
        </p:nvCxnSpPr>
        <p:spPr>
          <a:xfrm>
            <a:off x="4108450" y="3158236"/>
            <a:ext cx="0" cy="3382264"/>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7B2C2811-8715-C65C-F8CE-D7B4C79236EF}"/>
              </a:ext>
            </a:extLst>
          </p:cNvPr>
          <p:cNvSpPr txBox="1"/>
          <p:nvPr/>
        </p:nvSpPr>
        <p:spPr>
          <a:xfrm>
            <a:off x="1231900" y="3022600"/>
            <a:ext cx="6096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P'e</a:t>
            </a:r>
            <a:endParaRPr lang="en-US" sz="1100" baseline="-25000" dirty="0">
              <a:solidFill>
                <a:srgbClr val="000000"/>
              </a:solidFill>
              <a:latin typeface="Calibri" panose="020F0502020204030204" pitchFamily="34" charset="0"/>
            </a:endParaRPr>
          </a:p>
        </p:txBody>
      </p:sp>
      <p:sp>
        <p:nvSpPr>
          <p:cNvPr id="27" name="TextBox 26">
            <a:extLst>
              <a:ext uri="{FF2B5EF4-FFF2-40B4-BE49-F238E27FC236}">
                <a16:creationId xmlns:a16="http://schemas.microsoft.com/office/drawing/2014/main" id="{2387AE1B-1486-9021-5041-4024E2C6B6E2}"/>
              </a:ext>
            </a:extLst>
          </p:cNvPr>
          <p:cNvSpPr txBox="1"/>
          <p:nvPr/>
        </p:nvSpPr>
        <p:spPr>
          <a:xfrm>
            <a:off x="3898900" y="6629400"/>
            <a:ext cx="6096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267043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EC6F6C-6DE1-1A97-3BE1-FEEEE9D1DCE3}"/>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423CDF6F-179E-B722-D293-F4B99A0FCBEE}"/>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09472DBE-D6F8-649D-C814-8C90CB8A354E}"/>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186C32E3-A641-3F26-0EEB-488BDD241EA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667CE0FA-8479-692E-2CE6-A43E939907E1}"/>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608A4FC-CF5F-7240-7D0E-35AE2BA65A48}"/>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2D0AC8F2-6C62-9923-B1C9-8078BDDFBA44}"/>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9D98BECA-3F66-6EDD-5D0A-42B3E7B61409}"/>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F1D33F9D-2A2A-F547-845E-4E43AD7C0AD0}"/>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A47FCF2E-3403-FA51-B61E-E032A8DEFE51}"/>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9B58FF4-1680-8068-0A86-55171D88D7F4}"/>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3D16BEBF-516C-DC40-42BE-8FC1738BC691}"/>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C5B5F67-9C69-E562-9CEB-5D07B922CF9D}"/>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30B5A46-DBBA-3CC3-0711-2B0580BB6DC0}"/>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FAC103BC-288E-9C9A-D144-D21970451979}"/>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EA179A2D-A5F8-4248-E801-D50F97208540}"/>
              </a:ext>
            </a:extLst>
          </p:cNvPr>
          <p:cNvSpPr txBox="1"/>
          <p:nvPr/>
        </p:nvSpPr>
        <p:spPr>
          <a:xfrm>
            <a:off x="6908800" y="1485900"/>
            <a:ext cx="3327400" cy="3416320"/>
          </a:xfrm>
          <a:prstGeom prst="rect">
            <a:avLst/>
          </a:prstGeom>
          <a:noFill/>
        </p:spPr>
        <p:txBody>
          <a:bodyPr vert="horz" rtlCol="0">
            <a:spAutoFit/>
          </a:bodyPr>
          <a:lstStyle/>
          <a:p>
            <a:endParaRPr lang="en-US" dirty="0"/>
          </a:p>
          <a:p>
            <a:r>
              <a:rPr lang="en-US" b="1" dirty="0"/>
              <a:t>Market</a:t>
            </a:r>
            <a:r>
              <a:rPr lang="en-US" dirty="0"/>
              <a:t>: New homes</a:t>
            </a:r>
          </a:p>
          <a:p>
            <a:endParaRPr lang="en-US" dirty="0"/>
          </a:p>
          <a:p>
            <a:r>
              <a:rPr lang="en-US" b="1" dirty="0"/>
              <a:t>Situation: </a:t>
            </a:r>
            <a:r>
              <a:rPr lang="en-US" dirty="0"/>
              <a:t>The price of ​houses has been falling. ​Continued decline expected.</a:t>
            </a:r>
          </a:p>
          <a:p>
            <a:endParaRPr lang="en-US" dirty="0"/>
          </a:p>
          <a:p>
            <a:r>
              <a:rPr lang="en-US" b="1" dirty="0"/>
              <a:t>Change: </a:t>
            </a:r>
            <a:r>
              <a:rPr lang="en-US" dirty="0"/>
              <a:t>Consumer Expectations</a:t>
            </a:r>
          </a:p>
          <a:p>
            <a:endParaRPr lang="en-US" dirty="0"/>
          </a:p>
          <a:p>
            <a:r>
              <a:rPr lang="en-US" b="1" dirty="0"/>
              <a:t>Shift: </a:t>
            </a:r>
            <a:r>
              <a:rPr lang="en-US" dirty="0"/>
              <a:t>?</a:t>
            </a:r>
          </a:p>
          <a:p>
            <a:endParaRPr lang="en-US" dirty="0"/>
          </a:p>
          <a:p>
            <a:r>
              <a:rPr lang="en-US" b="1" dirty="0"/>
              <a:t>Result</a:t>
            </a:r>
            <a:r>
              <a:rPr lang="en-US" dirty="0"/>
              <a:t>: ?</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A123FBCA-B5A3-2C06-D04B-17D8AF6BB357}"/>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763957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EC6F6C-6DE1-1A97-3BE1-FEEEE9D1DCE3}"/>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423CDF6F-179E-B722-D293-F4B99A0FCBEE}"/>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09472DBE-D6F8-649D-C814-8C90CB8A354E}"/>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186C32E3-A641-3F26-0EEB-488BDD241EA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667CE0FA-8479-692E-2CE6-A43E939907E1}"/>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608A4FC-CF5F-7240-7D0E-35AE2BA65A48}"/>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2D0AC8F2-6C62-9923-B1C9-8078BDDFBA44}"/>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9D98BECA-3F66-6EDD-5D0A-42B3E7B61409}"/>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F1D33F9D-2A2A-F547-845E-4E43AD7C0AD0}"/>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A47FCF2E-3403-FA51-B61E-E032A8DEFE51}"/>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9B58FF4-1680-8068-0A86-55171D88D7F4}"/>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3D16BEBF-516C-DC40-42BE-8FC1738BC691}"/>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C5B5F67-9C69-E562-9CEB-5D07B922CF9D}"/>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30B5A46-DBBA-3CC3-0711-2B0580BB6DC0}"/>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FAC103BC-288E-9C9A-D144-D21970451979}"/>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EA179A2D-A5F8-4248-E801-D50F97208540}"/>
              </a:ext>
            </a:extLst>
          </p:cNvPr>
          <p:cNvSpPr txBox="1"/>
          <p:nvPr/>
        </p:nvSpPr>
        <p:spPr>
          <a:xfrm>
            <a:off x="6908800" y="1485900"/>
            <a:ext cx="3327400" cy="3693319"/>
          </a:xfrm>
          <a:prstGeom prst="rect">
            <a:avLst/>
          </a:prstGeom>
          <a:noFill/>
        </p:spPr>
        <p:txBody>
          <a:bodyPr vert="horz" rtlCol="0">
            <a:spAutoFit/>
          </a:bodyPr>
          <a:lstStyle/>
          <a:p>
            <a:endParaRPr lang="en-US" dirty="0"/>
          </a:p>
          <a:p>
            <a:r>
              <a:rPr lang="en-US" b="1" dirty="0"/>
              <a:t>Market</a:t>
            </a:r>
            <a:r>
              <a:rPr lang="en-US" dirty="0"/>
              <a:t>: New homes (Consumer perspective) </a:t>
            </a:r>
          </a:p>
          <a:p>
            <a:endParaRPr lang="en-US" dirty="0"/>
          </a:p>
          <a:p>
            <a:r>
              <a:rPr lang="en-US" b="1" dirty="0"/>
              <a:t>Situation: </a:t>
            </a:r>
            <a:r>
              <a:rPr lang="en-US" dirty="0"/>
              <a:t>The price of ​houses has been falling. ​Continued decline expected.</a:t>
            </a:r>
          </a:p>
          <a:p>
            <a:endParaRPr lang="en-US" dirty="0"/>
          </a:p>
          <a:p>
            <a:r>
              <a:rPr lang="en-US" b="1" dirty="0"/>
              <a:t>Change: </a:t>
            </a:r>
            <a:r>
              <a:rPr lang="en-US" dirty="0"/>
              <a:t>Consumer Expectations</a:t>
            </a:r>
          </a:p>
          <a:p>
            <a:endParaRPr lang="en-US" dirty="0"/>
          </a:p>
          <a:p>
            <a:r>
              <a:rPr lang="en-US" b="1" dirty="0"/>
              <a:t>Shift: </a:t>
            </a:r>
            <a:r>
              <a:rPr lang="en-US" dirty="0"/>
              <a:t>Decrease in Demand</a:t>
            </a:r>
          </a:p>
          <a:p>
            <a:endParaRPr lang="en-US" dirty="0"/>
          </a:p>
          <a:p>
            <a:r>
              <a:rPr lang="en-US" b="1" dirty="0"/>
              <a:t>Result</a:t>
            </a:r>
            <a:r>
              <a:rPr lang="en-US" dirty="0"/>
              <a:t>: Pe and </a:t>
            </a:r>
            <a:r>
              <a:rPr lang="en-US" dirty="0" err="1"/>
              <a:t>Qe</a:t>
            </a:r>
            <a:r>
              <a:rPr lang="en-US" dirty="0"/>
              <a:t> decrease</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A123FBCA-B5A3-2C06-D04B-17D8AF6BB357}"/>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cxnSp>
        <p:nvCxnSpPr>
          <p:cNvPr id="20" name="Straight Connector 19">
            <a:extLst>
              <a:ext uri="{FF2B5EF4-FFF2-40B4-BE49-F238E27FC236}">
                <a16:creationId xmlns:a16="http://schemas.microsoft.com/office/drawing/2014/main" id="{C0DB59B9-227A-B4C4-E24D-149505725581}"/>
              </a:ext>
            </a:extLst>
          </p:cNvPr>
          <p:cNvCxnSpPr/>
          <p:nvPr/>
        </p:nvCxnSpPr>
        <p:spPr>
          <a:xfrm>
            <a:off x="1873250" y="16088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26784A42-5551-0294-29D5-ED501C2A6D8F}"/>
              </a:ext>
            </a:extLst>
          </p:cNvPr>
          <p:cNvSpPr txBox="1"/>
          <p:nvPr/>
        </p:nvSpPr>
        <p:spPr>
          <a:xfrm>
            <a:off x="6070600" y="5943600"/>
            <a:ext cx="5080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D'</a:t>
            </a:r>
          </a:p>
        </p:txBody>
      </p:sp>
      <p:cxnSp>
        <p:nvCxnSpPr>
          <p:cNvPr id="22" name="Straight Connector 21">
            <a:extLst>
              <a:ext uri="{FF2B5EF4-FFF2-40B4-BE49-F238E27FC236}">
                <a16:creationId xmlns:a16="http://schemas.microsoft.com/office/drawing/2014/main" id="{FF675908-FBBE-75A5-3EE3-F5CB3DC3FDA8}"/>
              </a:ext>
            </a:extLst>
          </p:cNvPr>
          <p:cNvCxnSpPr/>
          <p:nvPr/>
        </p:nvCxnSpPr>
        <p:spPr>
          <a:xfrm flipH="1">
            <a:off x="1689100" y="4021836"/>
            <a:ext cx="243205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DED8B9C-942D-3900-A5F9-A677EDCA6954}"/>
              </a:ext>
            </a:extLst>
          </p:cNvPr>
          <p:cNvCxnSpPr/>
          <p:nvPr/>
        </p:nvCxnSpPr>
        <p:spPr>
          <a:xfrm>
            <a:off x="4121150" y="4021836"/>
            <a:ext cx="0" cy="2518664"/>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334BCD0-4435-5F32-10B7-4464F9506D07}"/>
              </a:ext>
            </a:extLst>
          </p:cNvPr>
          <p:cNvSpPr txBox="1"/>
          <p:nvPr/>
        </p:nvSpPr>
        <p:spPr>
          <a:xfrm>
            <a:off x="3911600" y="6629400"/>
            <a:ext cx="6350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25" name="TextBox 24">
            <a:extLst>
              <a:ext uri="{FF2B5EF4-FFF2-40B4-BE49-F238E27FC236}">
                <a16:creationId xmlns:a16="http://schemas.microsoft.com/office/drawing/2014/main" id="{8E9803AB-CB6C-EE68-8691-8243A980EDFB}"/>
              </a:ext>
            </a:extLst>
          </p:cNvPr>
          <p:cNvSpPr txBox="1"/>
          <p:nvPr/>
        </p:nvSpPr>
        <p:spPr>
          <a:xfrm>
            <a:off x="1231900" y="3873500"/>
            <a:ext cx="6096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P'e</a:t>
            </a:r>
            <a:endParaRPr lang="en-US" sz="1100" baseline="-25000" dirty="0">
              <a:solidFill>
                <a:srgbClr val="000000"/>
              </a:solidFill>
              <a:latin typeface="Calibri" panose="020F0502020204030204" pitchFamily="34" charset="0"/>
            </a:endParaRPr>
          </a:p>
        </p:txBody>
      </p:sp>
      <p:cxnSp>
        <p:nvCxnSpPr>
          <p:cNvPr id="26" name="Straight Connector 25">
            <a:extLst>
              <a:ext uri="{FF2B5EF4-FFF2-40B4-BE49-F238E27FC236}">
                <a16:creationId xmlns:a16="http://schemas.microsoft.com/office/drawing/2014/main" id="{A7AD871E-63F3-DF7A-C034-4B3770C81335}"/>
              </a:ext>
            </a:extLst>
          </p:cNvPr>
          <p:cNvCxnSpPr/>
          <p:nvPr/>
        </p:nvCxnSpPr>
        <p:spPr>
          <a:xfrm flipH="1">
            <a:off x="3032506" y="2662428"/>
            <a:ext cx="495427"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351BDA9-5832-D51F-7FCC-B4C5572B1C6A}"/>
              </a:ext>
            </a:extLst>
          </p:cNvPr>
          <p:cNvCxnSpPr/>
          <p:nvPr/>
        </p:nvCxnSpPr>
        <p:spPr>
          <a:xfrm flipH="1">
            <a:off x="5151628" y="4978527"/>
            <a:ext cx="549148"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5801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06A6CAE-3327-7F4A-8190-970FDC63DB87}"/>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060964D-6BC7-B1DB-F81C-FC2F1DD348BB}"/>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AEE693DC-5520-E8A9-A087-1CF6EFA6E43F}"/>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6A51D036-26E4-59C3-4CB1-97B066335917}"/>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F3C7DACD-B591-EFD5-2C12-10B80B31EDC5}"/>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6149041-F0FF-0E19-40BA-F947D770A7AC}"/>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18A9C1C7-7A57-3A18-E31D-F3AA5ADB19BD}"/>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D702A5AB-50A7-4E0C-6E68-634F7BB4C058}"/>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9E41175-A62E-4C59-7766-851E3F6E6D56}"/>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191D627C-4764-81B8-8013-0C8FF29BEBF2}"/>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C1AEE06-0B96-0149-D3AD-A9F0858CE631}"/>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33E489A8-08BE-E9E4-6B05-AF04C9FB5E7D}"/>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8096B7A-3AE7-EB18-0AC9-986F05266316}"/>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5E550D6-D38E-2CDB-D958-ED9B8FA3D31E}"/>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B2ABD3F5-8B30-439D-27BD-076AEFD36867}"/>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AA0551DB-DC34-2EDB-F6A9-70B62857A4FB}"/>
              </a:ext>
            </a:extLst>
          </p:cNvPr>
          <p:cNvSpPr txBox="1"/>
          <p:nvPr/>
        </p:nvSpPr>
        <p:spPr>
          <a:xfrm>
            <a:off x="6908800" y="1485900"/>
            <a:ext cx="3327400" cy="3139321"/>
          </a:xfrm>
          <a:prstGeom prst="rect">
            <a:avLst/>
          </a:prstGeom>
          <a:noFill/>
        </p:spPr>
        <p:txBody>
          <a:bodyPr vert="horz" rtlCol="0">
            <a:spAutoFit/>
          </a:bodyPr>
          <a:lstStyle/>
          <a:p>
            <a:endParaRPr lang="en-US" dirty="0"/>
          </a:p>
          <a:p>
            <a:r>
              <a:rPr lang="en-US" b="1" dirty="0"/>
              <a:t>Market: </a:t>
            </a:r>
            <a:r>
              <a:rPr lang="en-US" dirty="0"/>
              <a:t>Gasoline</a:t>
            </a:r>
          </a:p>
          <a:p>
            <a:endParaRPr lang="en-US" dirty="0"/>
          </a:p>
          <a:p>
            <a:r>
              <a:rPr lang="en-US" b="1" dirty="0"/>
              <a:t>Situation: </a:t>
            </a:r>
            <a:r>
              <a:rPr lang="en-US" dirty="0"/>
              <a:t>The price of oil has ​increased.</a:t>
            </a:r>
          </a:p>
          <a:p>
            <a:endParaRPr lang="en-US" dirty="0"/>
          </a:p>
          <a:p>
            <a:r>
              <a:rPr lang="en-US" b="1" dirty="0"/>
              <a:t>Change: </a:t>
            </a:r>
            <a:r>
              <a:rPr lang="en-US" dirty="0"/>
              <a:t>Resource Prices</a:t>
            </a:r>
          </a:p>
          <a:p>
            <a:endParaRPr lang="en-US" dirty="0"/>
          </a:p>
          <a:p>
            <a:r>
              <a:rPr lang="en-US" b="1" dirty="0"/>
              <a:t>Shift: </a:t>
            </a:r>
            <a:r>
              <a:rPr lang="en-US" dirty="0"/>
              <a:t>?</a:t>
            </a:r>
          </a:p>
          <a:p>
            <a:endParaRPr lang="en-US" dirty="0"/>
          </a:p>
          <a:p>
            <a:r>
              <a:rPr lang="en-US" b="1" dirty="0"/>
              <a:t>Result: </a:t>
            </a:r>
            <a:r>
              <a:rPr lang="en-US" dirty="0"/>
              <a:t>?</a:t>
            </a:r>
          </a:p>
        </p:txBody>
      </p:sp>
      <p:sp>
        <p:nvSpPr>
          <p:cNvPr id="19" name="TextBox 18">
            <a:extLst>
              <a:ext uri="{FF2B5EF4-FFF2-40B4-BE49-F238E27FC236}">
                <a16:creationId xmlns:a16="http://schemas.microsoft.com/office/drawing/2014/main" id="{651E8002-7A88-889D-E6E4-0DE82F33F011}"/>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629378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1A3027E-4596-147E-B812-2D910343D1AC}"/>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340DDCE4-38AB-7E4D-C52B-B725C90A26D7}"/>
              </a:ext>
            </a:extLst>
          </p:cNvPr>
          <p:cNvSpPr txBox="1"/>
          <p:nvPr/>
        </p:nvSpPr>
        <p:spPr>
          <a:xfrm>
            <a:off x="128397" y="101600"/>
            <a:ext cx="3121406"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9C77B58C-6CA0-4668-97D0-F50B026B0E78}"/>
              </a:ext>
            </a:extLst>
          </p:cNvPr>
          <p:cNvGrpSpPr/>
          <p:nvPr/>
        </p:nvGrpSpPr>
        <p:grpSpPr>
          <a:xfrm>
            <a:off x="1054100" y="1117600"/>
            <a:ext cx="7886700" cy="5773410"/>
            <a:chOff x="1054100" y="1117600"/>
            <a:chExt cx="7886700" cy="5773410"/>
          </a:xfrm>
        </p:grpSpPr>
        <p:cxnSp>
          <p:nvCxnSpPr>
            <p:cNvPr id="5" name="Straight Connector 4">
              <a:extLst>
                <a:ext uri="{FF2B5EF4-FFF2-40B4-BE49-F238E27FC236}">
                  <a16:creationId xmlns:a16="http://schemas.microsoft.com/office/drawing/2014/main" id="{DF7A0C4B-8FE9-FEDD-1E60-9A974B48ABE3}"/>
                </a:ext>
              </a:extLst>
            </p:cNvPr>
            <p:cNvCxnSpPr/>
            <p:nvPr/>
          </p:nvCxnSpPr>
          <p:spPr>
            <a:xfrm>
              <a:off x="1676400" y="11389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3CA7717-6AFE-A105-1176-41FA6E998785}"/>
                </a:ext>
              </a:extLst>
            </p:cNvPr>
            <p:cNvCxnSpPr/>
            <p:nvPr/>
          </p:nvCxnSpPr>
          <p:spPr>
            <a:xfrm>
              <a:off x="1663700" y="65745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626DD46-98A3-F9A8-CF97-1DDBBC8C0CBB}"/>
                </a:ext>
              </a:extLst>
            </p:cNvPr>
            <p:cNvSpPr txBox="1"/>
            <p:nvPr/>
          </p:nvSpPr>
          <p:spPr>
            <a:xfrm>
              <a:off x="5283200" y="6629400"/>
              <a:ext cx="3657600" cy="261610"/>
            </a:xfrm>
            <a:prstGeom prst="rect">
              <a:avLst/>
            </a:prstGeom>
            <a:noFill/>
          </p:spPr>
          <p:txBody>
            <a:bodyPr vert="horz" rtlCol="0">
              <a:spAutoFit/>
            </a:bodyPr>
            <a:lstStyle/>
            <a:p>
              <a:pPr algn="ctr"/>
              <a:r>
                <a:rPr lang="en-US" sz="1100" dirty="0">
                  <a:solidFill>
                    <a:srgbClr val="000000"/>
                  </a:solidFill>
                </a:rPr>
                <a:t>Quantity</a:t>
              </a:r>
            </a:p>
          </p:txBody>
        </p:sp>
        <p:sp>
          <p:nvSpPr>
            <p:cNvPr id="8" name="TextBox 7">
              <a:extLst>
                <a:ext uri="{FF2B5EF4-FFF2-40B4-BE49-F238E27FC236}">
                  <a16:creationId xmlns:a16="http://schemas.microsoft.com/office/drawing/2014/main" id="{C6282D9D-0236-5332-D7C8-CABCCED427C7}"/>
                </a:ext>
              </a:extLst>
            </p:cNvPr>
            <p:cNvSpPr txBox="1"/>
            <p:nvPr/>
          </p:nvSpPr>
          <p:spPr>
            <a:xfrm>
              <a:off x="1054100" y="1117600"/>
              <a:ext cx="787400" cy="261610"/>
            </a:xfrm>
            <a:prstGeom prst="rect">
              <a:avLst/>
            </a:prstGeom>
            <a:noFill/>
          </p:spPr>
          <p:txBody>
            <a:bodyPr vert="horz" rtlCol="0">
              <a:spAutoFit/>
            </a:bodyPr>
            <a:lstStyle/>
            <a:p>
              <a:r>
                <a:rPr lang="en-US" sz="1100" dirty="0">
                  <a:solidFill>
                    <a:srgbClr val="000000"/>
                  </a:solidFill>
                </a:rPr>
                <a:t>Price</a:t>
              </a:r>
            </a:p>
          </p:txBody>
        </p:sp>
      </p:grpSp>
      <p:grpSp>
        <p:nvGrpSpPr>
          <p:cNvPr id="12" name="Group 11">
            <a:extLst>
              <a:ext uri="{FF2B5EF4-FFF2-40B4-BE49-F238E27FC236}">
                <a16:creationId xmlns:a16="http://schemas.microsoft.com/office/drawing/2014/main" id="{941CC21E-9324-6D56-DCBB-4267787BA73C}"/>
              </a:ext>
            </a:extLst>
          </p:cNvPr>
          <p:cNvGrpSpPr/>
          <p:nvPr/>
        </p:nvGrpSpPr>
        <p:grpSpPr>
          <a:xfrm>
            <a:off x="2222500" y="1257300"/>
            <a:ext cx="4851400" cy="4733036"/>
            <a:chOff x="2222500" y="1257300"/>
            <a:chExt cx="4851400" cy="4733036"/>
          </a:xfrm>
        </p:grpSpPr>
        <p:cxnSp>
          <p:nvCxnSpPr>
            <p:cNvPr id="10" name="Straight Connector 9">
              <a:extLst>
                <a:ext uri="{FF2B5EF4-FFF2-40B4-BE49-F238E27FC236}">
                  <a16:creationId xmlns:a16="http://schemas.microsoft.com/office/drawing/2014/main" id="{15618204-6DF2-BACA-A430-B3679F5EE0E8}"/>
                </a:ext>
              </a:extLst>
            </p:cNvPr>
            <p:cNvCxnSpPr/>
            <p:nvPr/>
          </p:nvCxnSpPr>
          <p:spPr>
            <a:xfrm flipH="1">
              <a:off x="2222500" y="15072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5182CE7-6641-4E10-5DA6-639117E086C3}"/>
                </a:ext>
              </a:extLst>
            </p:cNvPr>
            <p:cNvSpPr txBox="1"/>
            <p:nvPr/>
          </p:nvSpPr>
          <p:spPr>
            <a:xfrm>
              <a:off x="6616700" y="1257300"/>
              <a:ext cx="457200" cy="261610"/>
            </a:xfrm>
            <a:prstGeom prst="rect">
              <a:avLst/>
            </a:prstGeom>
            <a:noFill/>
          </p:spPr>
          <p:txBody>
            <a:bodyPr vert="horz" rtlCol="0">
              <a:spAutoFit/>
            </a:bodyPr>
            <a:lstStyle/>
            <a:p>
              <a:r>
                <a:rPr lang="en-US" sz="1100">
                  <a:solidFill>
                    <a:srgbClr val="000000"/>
                  </a:solidFill>
                </a:rPr>
                <a:t>S</a:t>
              </a:r>
            </a:p>
          </p:txBody>
        </p:sp>
      </p:grpSp>
      <p:grpSp>
        <p:nvGrpSpPr>
          <p:cNvPr id="15" name="Group 14">
            <a:extLst>
              <a:ext uri="{FF2B5EF4-FFF2-40B4-BE49-F238E27FC236}">
                <a16:creationId xmlns:a16="http://schemas.microsoft.com/office/drawing/2014/main" id="{06681612-755B-5E0F-2940-282DC75D0E31}"/>
              </a:ext>
            </a:extLst>
          </p:cNvPr>
          <p:cNvGrpSpPr/>
          <p:nvPr/>
        </p:nvGrpSpPr>
        <p:grpSpPr>
          <a:xfrm>
            <a:off x="2514600" y="1443736"/>
            <a:ext cx="4699000" cy="4637163"/>
            <a:chOff x="2514600" y="1443736"/>
            <a:chExt cx="4699000" cy="4637163"/>
          </a:xfrm>
        </p:grpSpPr>
        <p:cxnSp>
          <p:nvCxnSpPr>
            <p:cNvPr id="13" name="Straight Connector 12">
              <a:extLst>
                <a:ext uri="{FF2B5EF4-FFF2-40B4-BE49-F238E27FC236}">
                  <a16:creationId xmlns:a16="http://schemas.microsoft.com/office/drawing/2014/main" id="{FF1F89B2-F677-14E7-A67A-B8E4C06B84E4}"/>
                </a:ext>
              </a:extLst>
            </p:cNvPr>
            <p:cNvCxnSpPr/>
            <p:nvPr/>
          </p:nvCxnSpPr>
          <p:spPr>
            <a:xfrm>
              <a:off x="2514600" y="14437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AD4A63B-3701-D51A-C502-86A734A7D058}"/>
                </a:ext>
              </a:extLst>
            </p:cNvPr>
            <p:cNvSpPr txBox="1"/>
            <p:nvPr/>
          </p:nvSpPr>
          <p:spPr>
            <a:xfrm>
              <a:off x="6731000" y="5803900"/>
              <a:ext cx="482600" cy="276999"/>
            </a:xfrm>
            <a:prstGeom prst="rect">
              <a:avLst/>
            </a:prstGeom>
            <a:noFill/>
          </p:spPr>
          <p:txBody>
            <a:bodyPr vert="horz" rtlCol="0">
              <a:spAutoFit/>
            </a:bodyPr>
            <a:lstStyle/>
            <a:p>
              <a:r>
                <a:rPr lang="en-US" sz="1200">
                  <a:solidFill>
                    <a:srgbClr val="000000"/>
                  </a:solidFill>
                </a:rPr>
                <a:t>D</a:t>
              </a:r>
            </a:p>
          </p:txBody>
        </p:sp>
      </p:grpSp>
      <p:cxnSp>
        <p:nvCxnSpPr>
          <p:cNvPr id="16" name="Straight Connector 15">
            <a:extLst>
              <a:ext uri="{FF2B5EF4-FFF2-40B4-BE49-F238E27FC236}">
                <a16:creationId xmlns:a16="http://schemas.microsoft.com/office/drawing/2014/main" id="{AA4FCE03-9AE7-A988-01FE-AA0B2D01AEE2}"/>
              </a:ext>
            </a:extLst>
          </p:cNvPr>
          <p:cNvCxnSpPr/>
          <p:nvPr/>
        </p:nvCxnSpPr>
        <p:spPr>
          <a:xfrm flipH="1">
            <a:off x="1714500" y="36154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0806A3D-48AA-C07F-F933-5EC24DE4636D}"/>
              </a:ext>
            </a:extLst>
          </p:cNvPr>
          <p:cNvCxnSpPr/>
          <p:nvPr/>
        </p:nvCxnSpPr>
        <p:spPr>
          <a:xfrm>
            <a:off x="4533900" y="36535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580B54B9-9121-DE1E-E0E6-7B17D5BF4BFB}"/>
              </a:ext>
            </a:extLst>
          </p:cNvPr>
          <p:cNvSpPr txBox="1"/>
          <p:nvPr/>
        </p:nvSpPr>
        <p:spPr>
          <a:xfrm>
            <a:off x="1257300" y="3447599"/>
            <a:ext cx="584200" cy="276999"/>
          </a:xfrm>
          <a:prstGeom prst="rect">
            <a:avLst/>
          </a:prstGeom>
          <a:noFill/>
        </p:spPr>
        <p:txBody>
          <a:bodyPr vert="horz" rtlCol="0">
            <a:spAutoFit/>
          </a:bodyPr>
          <a:lstStyle/>
          <a:p>
            <a:r>
              <a:rPr lang="en-US" sz="1200" dirty="0">
                <a:solidFill>
                  <a:srgbClr val="000000"/>
                </a:solidFill>
              </a:rPr>
              <a:t>Pe</a:t>
            </a:r>
            <a:endParaRPr lang="en-US" sz="1200" baseline="-25000" dirty="0">
              <a:solidFill>
                <a:srgbClr val="000000"/>
              </a:solidFill>
            </a:endParaRPr>
          </a:p>
        </p:txBody>
      </p:sp>
      <p:sp>
        <p:nvSpPr>
          <p:cNvPr id="19" name="TextBox 18">
            <a:extLst>
              <a:ext uri="{FF2B5EF4-FFF2-40B4-BE49-F238E27FC236}">
                <a16:creationId xmlns:a16="http://schemas.microsoft.com/office/drawing/2014/main" id="{1FE3A0CC-FD0E-D3B8-EDC3-387E90C00FA3}"/>
              </a:ext>
            </a:extLst>
          </p:cNvPr>
          <p:cNvSpPr txBox="1"/>
          <p:nvPr/>
        </p:nvSpPr>
        <p:spPr>
          <a:xfrm>
            <a:off x="4318000" y="6654800"/>
            <a:ext cx="584200" cy="261610"/>
          </a:xfrm>
          <a:prstGeom prst="rect">
            <a:avLst/>
          </a:prstGeom>
          <a:noFill/>
        </p:spPr>
        <p:txBody>
          <a:bodyPr vert="horz" rtlCol="0">
            <a:spAutoFit/>
          </a:bodyPr>
          <a:lstStyle/>
          <a:p>
            <a:r>
              <a:rPr lang="en-US" sz="1100">
                <a:solidFill>
                  <a:srgbClr val="000000"/>
                </a:solidFill>
              </a:rPr>
              <a:t>Qe</a:t>
            </a:r>
            <a:endParaRPr lang="en-US" sz="1100" baseline="-25000">
              <a:solidFill>
                <a:srgbClr val="000000"/>
              </a:solidFill>
            </a:endParaRPr>
          </a:p>
        </p:txBody>
      </p:sp>
    </p:spTree>
    <p:extLst>
      <p:ext uri="{BB962C8B-B14F-4D97-AF65-F5344CB8AC3E}">
        <p14:creationId xmlns:p14="http://schemas.microsoft.com/office/powerpoint/2010/main" val="3963840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06A6CAE-3327-7F4A-8190-970FDC63DB87}"/>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060964D-6BC7-B1DB-F81C-FC2F1DD348BB}"/>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AEE693DC-5520-E8A9-A087-1CF6EFA6E43F}"/>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6A51D036-26E4-59C3-4CB1-97B066335917}"/>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F3C7DACD-B591-EFD5-2C12-10B80B31EDC5}"/>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6149041-F0FF-0E19-40BA-F947D770A7AC}"/>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18A9C1C7-7A57-3A18-E31D-F3AA5ADB19BD}"/>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D702A5AB-50A7-4E0C-6E68-634F7BB4C058}"/>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9E41175-A62E-4C59-7766-851E3F6E6D56}"/>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191D627C-4764-81B8-8013-0C8FF29BEBF2}"/>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C1AEE06-0B96-0149-D3AD-A9F0858CE631}"/>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33E489A8-08BE-E9E4-6B05-AF04C9FB5E7D}"/>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8096B7A-3AE7-EB18-0AC9-986F05266316}"/>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5E550D6-D38E-2CDB-D958-ED9B8FA3D31E}"/>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B2ABD3F5-8B30-439D-27BD-076AEFD36867}"/>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AA0551DB-DC34-2EDB-F6A9-70B62857A4FB}"/>
              </a:ext>
            </a:extLst>
          </p:cNvPr>
          <p:cNvSpPr txBox="1"/>
          <p:nvPr/>
        </p:nvSpPr>
        <p:spPr>
          <a:xfrm>
            <a:off x="6908800" y="1485900"/>
            <a:ext cx="3327400" cy="3416320"/>
          </a:xfrm>
          <a:prstGeom prst="rect">
            <a:avLst/>
          </a:prstGeom>
          <a:noFill/>
        </p:spPr>
        <p:txBody>
          <a:bodyPr vert="horz" rtlCol="0">
            <a:spAutoFit/>
          </a:bodyPr>
          <a:lstStyle/>
          <a:p>
            <a:endParaRPr lang="en-US" dirty="0"/>
          </a:p>
          <a:p>
            <a:r>
              <a:rPr lang="en-US" b="1" dirty="0"/>
              <a:t>Market: </a:t>
            </a:r>
            <a:r>
              <a:rPr lang="en-US" dirty="0"/>
              <a:t>Gasoline</a:t>
            </a:r>
          </a:p>
          <a:p>
            <a:endParaRPr lang="en-US" dirty="0"/>
          </a:p>
          <a:p>
            <a:r>
              <a:rPr lang="en-US" b="1" dirty="0"/>
              <a:t>Situation: </a:t>
            </a:r>
            <a:r>
              <a:rPr lang="en-US" dirty="0"/>
              <a:t>The price of oil has ​increased.</a:t>
            </a:r>
          </a:p>
          <a:p>
            <a:endParaRPr lang="en-US" dirty="0"/>
          </a:p>
          <a:p>
            <a:r>
              <a:rPr lang="en-US" b="1" dirty="0"/>
              <a:t>Change: </a:t>
            </a:r>
            <a:r>
              <a:rPr lang="en-US" dirty="0"/>
              <a:t>Resource Prices</a:t>
            </a:r>
          </a:p>
          <a:p>
            <a:endParaRPr lang="en-US" dirty="0"/>
          </a:p>
          <a:p>
            <a:r>
              <a:rPr lang="en-US" b="1" dirty="0"/>
              <a:t>Shift: </a:t>
            </a:r>
            <a:r>
              <a:rPr lang="en-US" dirty="0"/>
              <a:t>Decrease in Supply</a:t>
            </a:r>
          </a:p>
          <a:p>
            <a:endParaRPr lang="en-US" dirty="0"/>
          </a:p>
          <a:p>
            <a:r>
              <a:rPr lang="en-US" b="1" dirty="0"/>
              <a:t>Result: </a:t>
            </a:r>
            <a:r>
              <a:rPr lang="en-US" dirty="0"/>
              <a:t>Pe increases, </a:t>
            </a:r>
            <a:r>
              <a:rPr lang="en-US" dirty="0" err="1"/>
              <a:t>Qe</a:t>
            </a:r>
            <a:r>
              <a:rPr lang="en-US" dirty="0"/>
              <a:t> decreases</a:t>
            </a:r>
          </a:p>
        </p:txBody>
      </p:sp>
      <p:sp>
        <p:nvSpPr>
          <p:cNvPr id="19" name="TextBox 18">
            <a:extLst>
              <a:ext uri="{FF2B5EF4-FFF2-40B4-BE49-F238E27FC236}">
                <a16:creationId xmlns:a16="http://schemas.microsoft.com/office/drawing/2014/main" id="{651E8002-7A88-889D-E6E4-0DE82F33F011}"/>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grpSp>
        <p:nvGrpSpPr>
          <p:cNvPr id="22" name="Group 21">
            <a:extLst>
              <a:ext uri="{FF2B5EF4-FFF2-40B4-BE49-F238E27FC236}">
                <a16:creationId xmlns:a16="http://schemas.microsoft.com/office/drawing/2014/main" id="{13005C0C-1B87-5EF5-1629-B40DE92C0D77}"/>
              </a:ext>
            </a:extLst>
          </p:cNvPr>
          <p:cNvGrpSpPr/>
          <p:nvPr/>
        </p:nvGrpSpPr>
        <p:grpSpPr>
          <a:xfrm>
            <a:off x="2120900" y="1282700"/>
            <a:ext cx="3924300" cy="3670300"/>
            <a:chOff x="2120900" y="1282700"/>
            <a:chExt cx="3924300" cy="3670300"/>
          </a:xfrm>
        </p:grpSpPr>
        <p:cxnSp>
          <p:nvCxnSpPr>
            <p:cNvPr id="20" name="Straight Connector 19">
              <a:extLst>
                <a:ext uri="{FF2B5EF4-FFF2-40B4-BE49-F238E27FC236}">
                  <a16:creationId xmlns:a16="http://schemas.microsoft.com/office/drawing/2014/main" id="{D7507DFC-12CF-548D-C384-0AE86603BEDC}"/>
                </a:ext>
              </a:extLst>
            </p:cNvPr>
            <p:cNvCxnSpPr/>
            <p:nvPr/>
          </p:nvCxnSpPr>
          <p:spPr>
            <a:xfrm flipH="1">
              <a:off x="2120900" y="1498600"/>
              <a:ext cx="3390900" cy="34544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AEF478E-FCC0-ED3E-F416-3AEE6AEAF4A8}"/>
                </a:ext>
              </a:extLst>
            </p:cNvPr>
            <p:cNvSpPr txBox="1"/>
            <p:nvPr/>
          </p:nvSpPr>
          <p:spPr>
            <a:xfrm>
              <a:off x="5562600" y="1282700"/>
              <a:ext cx="4826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grpSp>
      <p:sp>
        <p:nvSpPr>
          <p:cNvPr id="23" name="TextBox 22">
            <a:extLst>
              <a:ext uri="{FF2B5EF4-FFF2-40B4-BE49-F238E27FC236}">
                <a16:creationId xmlns:a16="http://schemas.microsoft.com/office/drawing/2014/main" id="{60D6F7C1-BC95-C9A0-C4C4-59507559B728}"/>
              </a:ext>
            </a:extLst>
          </p:cNvPr>
          <p:cNvSpPr txBox="1"/>
          <p:nvPr/>
        </p:nvSpPr>
        <p:spPr>
          <a:xfrm>
            <a:off x="1244600" y="2908300"/>
            <a:ext cx="6096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P'e</a:t>
            </a:r>
            <a:endParaRPr lang="en-US" sz="1100" baseline="-25000" dirty="0">
              <a:solidFill>
                <a:srgbClr val="000000"/>
              </a:solidFill>
              <a:latin typeface="Calibri" panose="020F0502020204030204" pitchFamily="34" charset="0"/>
            </a:endParaRPr>
          </a:p>
        </p:txBody>
      </p:sp>
      <p:sp>
        <p:nvSpPr>
          <p:cNvPr id="24" name="TextBox 23">
            <a:extLst>
              <a:ext uri="{FF2B5EF4-FFF2-40B4-BE49-F238E27FC236}">
                <a16:creationId xmlns:a16="http://schemas.microsoft.com/office/drawing/2014/main" id="{144AEA39-E42A-97CF-30FB-49F596C70DC1}"/>
              </a:ext>
            </a:extLst>
          </p:cNvPr>
          <p:cNvSpPr txBox="1"/>
          <p:nvPr/>
        </p:nvSpPr>
        <p:spPr>
          <a:xfrm>
            <a:off x="3835400" y="6629400"/>
            <a:ext cx="6350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cxnSp>
        <p:nvCxnSpPr>
          <p:cNvPr id="25" name="Straight Connector 24">
            <a:extLst>
              <a:ext uri="{FF2B5EF4-FFF2-40B4-BE49-F238E27FC236}">
                <a16:creationId xmlns:a16="http://schemas.microsoft.com/office/drawing/2014/main" id="{5E948506-0557-C006-29C5-16CA7B564621}"/>
              </a:ext>
            </a:extLst>
          </p:cNvPr>
          <p:cNvCxnSpPr/>
          <p:nvPr/>
        </p:nvCxnSpPr>
        <p:spPr>
          <a:xfrm flipH="1">
            <a:off x="1689100" y="3031236"/>
            <a:ext cx="230505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DFC10D0-75C6-D3A2-EFDC-C5BD135C5576}"/>
              </a:ext>
            </a:extLst>
          </p:cNvPr>
          <p:cNvCxnSpPr/>
          <p:nvPr/>
        </p:nvCxnSpPr>
        <p:spPr>
          <a:xfrm>
            <a:off x="4006850" y="3031236"/>
            <a:ext cx="0" cy="3521964"/>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 name="Straight Connector 1">
            <a:extLst>
              <a:ext uri="{FF2B5EF4-FFF2-40B4-BE49-F238E27FC236}">
                <a16:creationId xmlns:a16="http://schemas.microsoft.com/office/drawing/2014/main" id="{11CDFA3D-7E20-97FF-B477-72E9F654D66D}"/>
              </a:ext>
            </a:extLst>
          </p:cNvPr>
          <p:cNvCxnSpPr/>
          <p:nvPr/>
        </p:nvCxnSpPr>
        <p:spPr>
          <a:xfrm flipH="1">
            <a:off x="2903805" y="4497000"/>
            <a:ext cx="501396"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9A2E897-AE53-78B8-D9CA-314C01844B3C}"/>
              </a:ext>
            </a:extLst>
          </p:cNvPr>
          <p:cNvCxnSpPr/>
          <p:nvPr/>
        </p:nvCxnSpPr>
        <p:spPr>
          <a:xfrm flipH="1">
            <a:off x="5010404" y="2262759"/>
            <a:ext cx="501396"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4550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F1BF76-3DE3-77E6-B93B-45D72DA092D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9BAB857-0108-B248-5568-B237FAD3723E}"/>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522EE23C-48BD-3F91-74C3-508424A8E0A9}"/>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E2A7E399-E01E-A0D0-2CF3-2E8518BFBF9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B3BACB5-4CDC-2D77-AB6B-36AEAF12EB82}"/>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B8F9483-23A1-BF3A-170C-298D0DDD239E}"/>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346C49ED-5AD1-B8E1-3FA2-6B7817FFE30A}"/>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09A131FF-E244-0065-783D-F285BD3FC53C}"/>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C0C9CF9-165A-C17D-A061-E2CBC18B017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42CEC6F-0E7A-C59E-0AB4-DBB578BF8939}"/>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46F7952-0063-63EB-EE8E-1B231F26CFA3}"/>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E2B3939A-75F8-A894-2D70-E553D6A0B0A4}"/>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107D1C7-2B0E-F71D-51BB-7AF85B5A0E70}"/>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76F5D9E-7BB5-33CC-57FE-328EA55DC4A8}"/>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CDC1332C-447B-CF22-BBED-A52A01BA4F07}"/>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DF52C4B9-C580-E756-E717-FE6FEE7784DB}"/>
              </a:ext>
            </a:extLst>
          </p:cNvPr>
          <p:cNvSpPr txBox="1"/>
          <p:nvPr/>
        </p:nvSpPr>
        <p:spPr>
          <a:xfrm>
            <a:off x="6908800" y="1485900"/>
            <a:ext cx="3327400" cy="3416320"/>
          </a:xfrm>
          <a:prstGeom prst="rect">
            <a:avLst/>
          </a:prstGeom>
          <a:noFill/>
        </p:spPr>
        <p:txBody>
          <a:bodyPr vert="horz" rtlCol="0">
            <a:spAutoFit/>
          </a:bodyPr>
          <a:lstStyle/>
          <a:p>
            <a:endParaRPr lang="en-US" dirty="0"/>
          </a:p>
          <a:p>
            <a:r>
              <a:rPr lang="en-US" b="1" dirty="0"/>
              <a:t>Market</a:t>
            </a:r>
            <a:r>
              <a:rPr lang="en-US" dirty="0"/>
              <a:t>: Gasoline</a:t>
            </a:r>
          </a:p>
          <a:p>
            <a:endParaRPr lang="en-US" dirty="0"/>
          </a:p>
          <a:p>
            <a:r>
              <a:rPr lang="en-US" b="1" dirty="0"/>
              <a:t>Situation: </a:t>
            </a:r>
            <a:r>
              <a:rPr lang="en-US" dirty="0"/>
              <a:t>The summer vacation season has begun.</a:t>
            </a:r>
          </a:p>
          <a:p>
            <a:endParaRPr lang="en-US" dirty="0"/>
          </a:p>
          <a:p>
            <a:r>
              <a:rPr lang="en-US" b="1" dirty="0"/>
              <a:t>Change: </a:t>
            </a:r>
            <a:r>
              <a:rPr lang="en-US" dirty="0"/>
              <a:t>Consumer Tastes ​and Preferences</a:t>
            </a:r>
          </a:p>
          <a:p>
            <a:endParaRPr lang="en-US" dirty="0"/>
          </a:p>
          <a:p>
            <a:r>
              <a:rPr lang="en-US" b="1" dirty="0"/>
              <a:t>Shift: </a:t>
            </a:r>
            <a:r>
              <a:rPr lang="en-US" dirty="0"/>
              <a:t>?</a:t>
            </a:r>
          </a:p>
          <a:p>
            <a:endParaRPr lang="en-US" dirty="0"/>
          </a:p>
          <a:p>
            <a:r>
              <a:rPr lang="en-US" b="1" dirty="0"/>
              <a:t>Result: </a:t>
            </a:r>
            <a:r>
              <a:rPr lang="en-US" dirty="0"/>
              <a:t>?</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608EF6B3-518C-9456-82EB-E5CC32B9F30F}"/>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6820286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F1BF76-3DE3-77E6-B93B-45D72DA092D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9BAB857-0108-B248-5568-B237FAD3723E}"/>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522EE23C-48BD-3F91-74C3-508424A8E0A9}"/>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E2A7E399-E01E-A0D0-2CF3-2E8518BFBF9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B3BACB5-4CDC-2D77-AB6B-36AEAF12EB82}"/>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B8F9483-23A1-BF3A-170C-298D0DDD239E}"/>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346C49ED-5AD1-B8E1-3FA2-6B7817FFE30A}"/>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09A131FF-E244-0065-783D-F285BD3FC53C}"/>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C0C9CF9-165A-C17D-A061-E2CBC18B017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42CEC6F-0E7A-C59E-0AB4-DBB578BF8939}"/>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46F7952-0063-63EB-EE8E-1B231F26CFA3}"/>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E2B3939A-75F8-A894-2D70-E553D6A0B0A4}"/>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107D1C7-2B0E-F71D-51BB-7AF85B5A0E70}"/>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76F5D9E-7BB5-33CC-57FE-328EA55DC4A8}"/>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CDC1332C-447B-CF22-BBED-A52A01BA4F07}"/>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DF52C4B9-C580-E756-E717-FE6FEE7784DB}"/>
              </a:ext>
            </a:extLst>
          </p:cNvPr>
          <p:cNvSpPr txBox="1"/>
          <p:nvPr/>
        </p:nvSpPr>
        <p:spPr>
          <a:xfrm>
            <a:off x="6908800" y="1485900"/>
            <a:ext cx="3327400" cy="3416320"/>
          </a:xfrm>
          <a:prstGeom prst="rect">
            <a:avLst/>
          </a:prstGeom>
          <a:noFill/>
        </p:spPr>
        <p:txBody>
          <a:bodyPr vert="horz" rtlCol="0">
            <a:spAutoFit/>
          </a:bodyPr>
          <a:lstStyle/>
          <a:p>
            <a:endParaRPr lang="en-US" dirty="0"/>
          </a:p>
          <a:p>
            <a:r>
              <a:rPr lang="en-US" b="1" dirty="0"/>
              <a:t>Market</a:t>
            </a:r>
            <a:r>
              <a:rPr lang="en-US" dirty="0"/>
              <a:t>: Gasoline</a:t>
            </a:r>
          </a:p>
          <a:p>
            <a:endParaRPr lang="en-US" dirty="0"/>
          </a:p>
          <a:p>
            <a:r>
              <a:rPr lang="en-US" b="1" dirty="0"/>
              <a:t>Situation: </a:t>
            </a:r>
            <a:r>
              <a:rPr lang="en-US" dirty="0"/>
              <a:t>The summer vacation season has begun.</a:t>
            </a:r>
          </a:p>
          <a:p>
            <a:endParaRPr lang="en-US" dirty="0"/>
          </a:p>
          <a:p>
            <a:r>
              <a:rPr lang="en-US" b="1" dirty="0"/>
              <a:t>Change: </a:t>
            </a:r>
            <a:r>
              <a:rPr lang="en-US" dirty="0"/>
              <a:t>Consumer Tastes ​and Preferences</a:t>
            </a:r>
          </a:p>
          <a:p>
            <a:endParaRPr lang="en-US" dirty="0"/>
          </a:p>
          <a:p>
            <a:r>
              <a:rPr lang="en-US" b="1" dirty="0"/>
              <a:t>Shift: </a:t>
            </a:r>
            <a:r>
              <a:rPr lang="en-US" dirty="0"/>
              <a:t>?</a:t>
            </a:r>
          </a:p>
          <a:p>
            <a:endParaRPr lang="en-US" dirty="0"/>
          </a:p>
          <a:p>
            <a:r>
              <a:rPr lang="en-US" b="1" dirty="0"/>
              <a:t>Result: </a:t>
            </a:r>
            <a:r>
              <a:rPr lang="en-US" dirty="0"/>
              <a:t>?</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608EF6B3-518C-9456-82EB-E5CC32B9F30F}"/>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6637016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F1BF76-3DE3-77E6-B93B-45D72DA092D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9BAB857-0108-B248-5568-B237FAD3723E}"/>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522EE23C-48BD-3F91-74C3-508424A8E0A9}"/>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E2A7E399-E01E-A0D0-2CF3-2E8518BFBF9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B3BACB5-4CDC-2D77-AB6B-36AEAF12EB82}"/>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B8F9483-23A1-BF3A-170C-298D0DDD239E}"/>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346C49ED-5AD1-B8E1-3FA2-6B7817FFE30A}"/>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09A131FF-E244-0065-783D-F285BD3FC53C}"/>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C0C9CF9-165A-C17D-A061-E2CBC18B017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42CEC6F-0E7A-C59E-0AB4-DBB578BF8939}"/>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46F7952-0063-63EB-EE8E-1B231F26CFA3}"/>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E2B3939A-75F8-A894-2D70-E553D6A0B0A4}"/>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107D1C7-2B0E-F71D-51BB-7AF85B5A0E70}"/>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76F5D9E-7BB5-33CC-57FE-328EA55DC4A8}"/>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CDC1332C-447B-CF22-BBED-A52A01BA4F07}"/>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DF52C4B9-C580-E756-E717-FE6FEE7784DB}"/>
              </a:ext>
            </a:extLst>
          </p:cNvPr>
          <p:cNvSpPr txBox="1"/>
          <p:nvPr/>
        </p:nvSpPr>
        <p:spPr>
          <a:xfrm>
            <a:off x="6908800" y="1485900"/>
            <a:ext cx="3327400" cy="3416320"/>
          </a:xfrm>
          <a:prstGeom prst="rect">
            <a:avLst/>
          </a:prstGeom>
          <a:noFill/>
        </p:spPr>
        <p:txBody>
          <a:bodyPr vert="horz" rtlCol="0">
            <a:spAutoFit/>
          </a:bodyPr>
          <a:lstStyle/>
          <a:p>
            <a:endParaRPr lang="en-US" dirty="0"/>
          </a:p>
          <a:p>
            <a:r>
              <a:rPr lang="en-US" b="1" dirty="0"/>
              <a:t>Market</a:t>
            </a:r>
            <a:r>
              <a:rPr lang="en-US" dirty="0"/>
              <a:t>: Gasoline</a:t>
            </a:r>
          </a:p>
          <a:p>
            <a:endParaRPr lang="en-US" dirty="0"/>
          </a:p>
          <a:p>
            <a:r>
              <a:rPr lang="en-US" b="1" dirty="0"/>
              <a:t>Situation: </a:t>
            </a:r>
            <a:r>
              <a:rPr lang="en-US" dirty="0"/>
              <a:t>The summer vacation season has begun.</a:t>
            </a:r>
          </a:p>
          <a:p>
            <a:endParaRPr lang="en-US" dirty="0"/>
          </a:p>
          <a:p>
            <a:r>
              <a:rPr lang="en-US" b="1" dirty="0"/>
              <a:t>Change: </a:t>
            </a:r>
            <a:r>
              <a:rPr lang="en-US" dirty="0"/>
              <a:t>Consumer Tastes ​and Preferences</a:t>
            </a:r>
          </a:p>
          <a:p>
            <a:endParaRPr lang="en-US" dirty="0"/>
          </a:p>
          <a:p>
            <a:r>
              <a:rPr lang="en-US" b="1" dirty="0"/>
              <a:t>Shift: </a:t>
            </a:r>
            <a:r>
              <a:rPr lang="en-US" dirty="0"/>
              <a:t>Increase in Demand</a:t>
            </a:r>
          </a:p>
          <a:p>
            <a:endParaRPr lang="en-US" dirty="0"/>
          </a:p>
          <a:p>
            <a:r>
              <a:rPr lang="en-US" b="1" dirty="0"/>
              <a:t>Result: </a:t>
            </a:r>
            <a:r>
              <a:rPr lang="en-US" dirty="0"/>
              <a:t>Pe and </a:t>
            </a:r>
            <a:r>
              <a:rPr lang="en-US" dirty="0" err="1"/>
              <a:t>Qe</a:t>
            </a:r>
            <a:r>
              <a:rPr lang="en-US" dirty="0"/>
              <a:t> increase  </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608EF6B3-518C-9456-82EB-E5CC32B9F30F}"/>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sp>
        <p:nvSpPr>
          <p:cNvPr id="20" name="TextBox 19">
            <a:extLst>
              <a:ext uri="{FF2B5EF4-FFF2-40B4-BE49-F238E27FC236}">
                <a16:creationId xmlns:a16="http://schemas.microsoft.com/office/drawing/2014/main" id="{AC69A311-10AD-98A5-09A5-34E03946B3E0}"/>
              </a:ext>
            </a:extLst>
          </p:cNvPr>
          <p:cNvSpPr txBox="1"/>
          <p:nvPr/>
        </p:nvSpPr>
        <p:spPr>
          <a:xfrm>
            <a:off x="1231900" y="3124200"/>
            <a:ext cx="6096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P'e</a:t>
            </a:r>
            <a:endParaRPr lang="en-US" sz="1100" baseline="-25000" dirty="0">
              <a:solidFill>
                <a:srgbClr val="000000"/>
              </a:solidFill>
              <a:latin typeface="Calibri" panose="020F0502020204030204" pitchFamily="34" charset="0"/>
            </a:endParaRPr>
          </a:p>
        </p:txBody>
      </p:sp>
      <p:sp>
        <p:nvSpPr>
          <p:cNvPr id="21" name="TextBox 20">
            <a:extLst>
              <a:ext uri="{FF2B5EF4-FFF2-40B4-BE49-F238E27FC236}">
                <a16:creationId xmlns:a16="http://schemas.microsoft.com/office/drawing/2014/main" id="{D26F180C-D889-03F3-85D7-EAC5DFFA4DE6}"/>
              </a:ext>
            </a:extLst>
          </p:cNvPr>
          <p:cNvSpPr txBox="1"/>
          <p:nvPr/>
        </p:nvSpPr>
        <p:spPr>
          <a:xfrm>
            <a:off x="4635500" y="6616700"/>
            <a:ext cx="6350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grpSp>
        <p:nvGrpSpPr>
          <p:cNvPr id="24" name="Group 23">
            <a:extLst>
              <a:ext uri="{FF2B5EF4-FFF2-40B4-BE49-F238E27FC236}">
                <a16:creationId xmlns:a16="http://schemas.microsoft.com/office/drawing/2014/main" id="{60BBCB31-5869-63F3-D797-CA4C8E925482}"/>
              </a:ext>
            </a:extLst>
          </p:cNvPr>
          <p:cNvGrpSpPr/>
          <p:nvPr/>
        </p:nvGrpSpPr>
        <p:grpSpPr>
          <a:xfrm>
            <a:off x="3048000" y="1405636"/>
            <a:ext cx="4737100" cy="4659874"/>
            <a:chOff x="3048000" y="1405636"/>
            <a:chExt cx="4737100" cy="4659874"/>
          </a:xfrm>
        </p:grpSpPr>
        <p:cxnSp>
          <p:nvCxnSpPr>
            <p:cNvPr id="22" name="Straight Connector 21">
              <a:extLst>
                <a:ext uri="{FF2B5EF4-FFF2-40B4-BE49-F238E27FC236}">
                  <a16:creationId xmlns:a16="http://schemas.microsoft.com/office/drawing/2014/main" id="{5426BA49-8286-BD5A-CAA9-ECC00908E335}"/>
                </a:ext>
              </a:extLst>
            </p:cNvPr>
            <p:cNvCxnSpPr/>
            <p:nvPr/>
          </p:nvCxnSpPr>
          <p:spPr>
            <a:xfrm>
              <a:off x="3048000" y="14056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05356A16-C364-820A-AF80-93EE788BB8B8}"/>
                </a:ext>
              </a:extLst>
            </p:cNvPr>
            <p:cNvSpPr txBox="1"/>
            <p:nvPr/>
          </p:nvSpPr>
          <p:spPr>
            <a:xfrm>
              <a:off x="7277100" y="5803900"/>
              <a:ext cx="5080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D'</a:t>
              </a:r>
            </a:p>
          </p:txBody>
        </p:sp>
      </p:grpSp>
      <p:cxnSp>
        <p:nvCxnSpPr>
          <p:cNvPr id="25" name="Straight Connector 24">
            <a:extLst>
              <a:ext uri="{FF2B5EF4-FFF2-40B4-BE49-F238E27FC236}">
                <a16:creationId xmlns:a16="http://schemas.microsoft.com/office/drawing/2014/main" id="{6B2B467A-46D9-92E7-FC12-17AAE321B00F}"/>
              </a:ext>
            </a:extLst>
          </p:cNvPr>
          <p:cNvCxnSpPr/>
          <p:nvPr/>
        </p:nvCxnSpPr>
        <p:spPr>
          <a:xfrm flipH="1">
            <a:off x="1689100" y="3297936"/>
            <a:ext cx="313055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0F60A1-75E8-42B1-FCC1-C0F3CDB7D317}"/>
              </a:ext>
            </a:extLst>
          </p:cNvPr>
          <p:cNvCxnSpPr/>
          <p:nvPr/>
        </p:nvCxnSpPr>
        <p:spPr>
          <a:xfrm>
            <a:off x="4819650" y="3310636"/>
            <a:ext cx="0" cy="3229864"/>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 name="Straight Connector 1">
            <a:extLst>
              <a:ext uri="{FF2B5EF4-FFF2-40B4-BE49-F238E27FC236}">
                <a16:creationId xmlns:a16="http://schemas.microsoft.com/office/drawing/2014/main" id="{00EB9725-A659-AA47-E5E1-32B0960B3FE8}"/>
              </a:ext>
            </a:extLst>
          </p:cNvPr>
          <p:cNvCxnSpPr>
            <a:cxnSpLocks/>
          </p:cNvCxnSpPr>
          <p:nvPr/>
        </p:nvCxnSpPr>
        <p:spPr>
          <a:xfrm>
            <a:off x="5408761" y="4394318"/>
            <a:ext cx="325130"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76071B3-2453-69EB-4463-397C4A6C50A9}"/>
              </a:ext>
            </a:extLst>
          </p:cNvPr>
          <p:cNvCxnSpPr>
            <a:cxnSpLocks/>
          </p:cNvCxnSpPr>
          <p:nvPr/>
        </p:nvCxnSpPr>
        <p:spPr>
          <a:xfrm>
            <a:off x="3551206" y="2415993"/>
            <a:ext cx="325130"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89794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F1BF76-3DE3-77E6-B93B-45D72DA092D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9BAB857-0108-B248-5568-B237FAD3723E}"/>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522EE23C-48BD-3F91-74C3-508424A8E0A9}"/>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E2A7E399-E01E-A0D0-2CF3-2E8518BFBF9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B3BACB5-4CDC-2D77-AB6B-36AEAF12EB82}"/>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B8F9483-23A1-BF3A-170C-298D0DDD239E}"/>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346C49ED-5AD1-B8E1-3FA2-6B7817FFE30A}"/>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09A131FF-E244-0065-783D-F285BD3FC53C}"/>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C0C9CF9-165A-C17D-A061-E2CBC18B017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42CEC6F-0E7A-C59E-0AB4-DBB578BF8939}"/>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46F7952-0063-63EB-EE8E-1B231F26CFA3}"/>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E2B3939A-75F8-A894-2D70-E553D6A0B0A4}"/>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107D1C7-2B0E-F71D-51BB-7AF85B5A0E70}"/>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76F5D9E-7BB5-33CC-57FE-328EA55DC4A8}"/>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CDC1332C-447B-CF22-BBED-A52A01BA4F07}"/>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DF52C4B9-C580-E756-E717-FE6FEE7784DB}"/>
              </a:ext>
            </a:extLst>
          </p:cNvPr>
          <p:cNvSpPr txBox="1"/>
          <p:nvPr/>
        </p:nvSpPr>
        <p:spPr>
          <a:xfrm>
            <a:off x="6908800" y="1485900"/>
            <a:ext cx="3327400" cy="3139321"/>
          </a:xfrm>
          <a:prstGeom prst="rect">
            <a:avLst/>
          </a:prstGeom>
          <a:noFill/>
        </p:spPr>
        <p:txBody>
          <a:bodyPr vert="horz" rtlCol="0">
            <a:spAutoFit/>
          </a:bodyPr>
          <a:lstStyle/>
          <a:p>
            <a:endParaRPr lang="en-US" dirty="0"/>
          </a:p>
          <a:p>
            <a:r>
              <a:rPr lang="en-US" b="1" dirty="0"/>
              <a:t>Market</a:t>
            </a:r>
            <a:r>
              <a:rPr lang="en-US" dirty="0"/>
              <a:t>: Ice Cream</a:t>
            </a:r>
          </a:p>
          <a:p>
            <a:endParaRPr lang="en-US" dirty="0"/>
          </a:p>
          <a:p>
            <a:r>
              <a:rPr lang="en-US" b="1" dirty="0"/>
              <a:t>Situation: </a:t>
            </a:r>
            <a:r>
              <a:rPr lang="en-US" dirty="0"/>
              <a:t>The summer vacation season has begun. </a:t>
            </a:r>
            <a:endParaRPr lang="en-US" b="1" dirty="0"/>
          </a:p>
          <a:p>
            <a:endParaRPr lang="en-US" dirty="0"/>
          </a:p>
          <a:p>
            <a:r>
              <a:rPr lang="en-US" b="1" dirty="0"/>
              <a:t>Change: ?</a:t>
            </a:r>
          </a:p>
          <a:p>
            <a:endParaRPr lang="en-US" dirty="0"/>
          </a:p>
          <a:p>
            <a:r>
              <a:rPr lang="en-US" b="1" dirty="0"/>
              <a:t>Shift:  ?</a:t>
            </a:r>
            <a:endParaRPr lang="en-US" dirty="0"/>
          </a:p>
          <a:p>
            <a:endParaRPr lang="en-US" dirty="0"/>
          </a:p>
          <a:p>
            <a:r>
              <a:rPr lang="en-US" b="1" dirty="0"/>
              <a:t>Result: ?</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608EF6B3-518C-9456-82EB-E5CC32B9F30F}"/>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037592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F1BF76-3DE3-77E6-B93B-45D72DA092D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9BAB857-0108-B248-5568-B237FAD3723E}"/>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522EE23C-48BD-3F91-74C3-508424A8E0A9}"/>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E2A7E399-E01E-A0D0-2CF3-2E8518BFBF9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B3BACB5-4CDC-2D77-AB6B-36AEAF12EB82}"/>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B8F9483-23A1-BF3A-170C-298D0DDD239E}"/>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346C49ED-5AD1-B8E1-3FA2-6B7817FFE30A}"/>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09A131FF-E244-0065-783D-F285BD3FC53C}"/>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C0C9CF9-165A-C17D-A061-E2CBC18B017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42CEC6F-0E7A-C59E-0AB4-DBB578BF8939}"/>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46F7952-0063-63EB-EE8E-1B231F26CFA3}"/>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E2B3939A-75F8-A894-2D70-E553D6A0B0A4}"/>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107D1C7-2B0E-F71D-51BB-7AF85B5A0E70}"/>
              </a:ext>
            </a:extLst>
          </p:cNvPr>
          <p:cNvCxnSpPr/>
          <p:nvPr/>
        </p:nvCxnSpPr>
        <p:spPr>
          <a:xfrm>
            <a:off x="4502150" y="36535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76F5D9E-7BB5-33CC-57FE-328EA55DC4A8}"/>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CDC1332C-447B-CF22-BBED-A52A01BA4F07}"/>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DF52C4B9-C580-E756-E717-FE6FEE7784DB}"/>
              </a:ext>
            </a:extLst>
          </p:cNvPr>
          <p:cNvSpPr txBox="1"/>
          <p:nvPr/>
        </p:nvSpPr>
        <p:spPr>
          <a:xfrm>
            <a:off x="6908800" y="1485900"/>
            <a:ext cx="3327400" cy="3416320"/>
          </a:xfrm>
          <a:prstGeom prst="rect">
            <a:avLst/>
          </a:prstGeom>
          <a:noFill/>
        </p:spPr>
        <p:txBody>
          <a:bodyPr vert="horz" rtlCol="0">
            <a:spAutoFit/>
          </a:bodyPr>
          <a:lstStyle/>
          <a:p>
            <a:endParaRPr lang="en-US" dirty="0"/>
          </a:p>
          <a:p>
            <a:r>
              <a:rPr lang="en-US" b="1" dirty="0"/>
              <a:t>Market</a:t>
            </a:r>
            <a:r>
              <a:rPr lang="en-US" dirty="0"/>
              <a:t>: Ice Cream</a:t>
            </a:r>
          </a:p>
          <a:p>
            <a:endParaRPr lang="en-US" dirty="0"/>
          </a:p>
          <a:p>
            <a:r>
              <a:rPr lang="en-US" b="1" dirty="0"/>
              <a:t>Situation: </a:t>
            </a:r>
            <a:r>
              <a:rPr lang="en-US" dirty="0"/>
              <a:t>The summer vacation season has begun. </a:t>
            </a:r>
            <a:endParaRPr lang="en-US" b="1" dirty="0"/>
          </a:p>
          <a:p>
            <a:endParaRPr lang="en-US" dirty="0"/>
          </a:p>
          <a:p>
            <a:r>
              <a:rPr lang="en-US" b="1" dirty="0"/>
              <a:t>Change: </a:t>
            </a:r>
            <a:r>
              <a:rPr lang="en-US" dirty="0"/>
              <a:t>Consumer Taste or Preference</a:t>
            </a:r>
            <a:endParaRPr lang="en-US" b="1" dirty="0"/>
          </a:p>
          <a:p>
            <a:endParaRPr lang="en-US" dirty="0"/>
          </a:p>
          <a:p>
            <a:r>
              <a:rPr lang="en-US" b="1" dirty="0"/>
              <a:t>Shift:  </a:t>
            </a:r>
            <a:r>
              <a:rPr lang="en-US" dirty="0"/>
              <a:t>Increase in Demand </a:t>
            </a:r>
          </a:p>
          <a:p>
            <a:endParaRPr lang="en-US" dirty="0"/>
          </a:p>
          <a:p>
            <a:r>
              <a:rPr lang="en-US" b="1" dirty="0"/>
              <a:t>Result: </a:t>
            </a:r>
            <a:r>
              <a:rPr lang="en-US" dirty="0"/>
              <a:t>Pe and </a:t>
            </a:r>
            <a:r>
              <a:rPr lang="en-US" dirty="0" err="1"/>
              <a:t>Qe</a:t>
            </a:r>
            <a:r>
              <a:rPr lang="en-US" dirty="0"/>
              <a:t> increase </a:t>
            </a:r>
            <a:endParaRPr lang="en-US"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608EF6B3-518C-9456-82EB-E5CC32B9F30F}"/>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cxnSp>
        <p:nvCxnSpPr>
          <p:cNvPr id="2" name="Straight Connector 1">
            <a:extLst>
              <a:ext uri="{FF2B5EF4-FFF2-40B4-BE49-F238E27FC236}">
                <a16:creationId xmlns:a16="http://schemas.microsoft.com/office/drawing/2014/main" id="{D65B5F4B-AF86-9FC4-7448-D45660AE854A}"/>
              </a:ext>
            </a:extLst>
          </p:cNvPr>
          <p:cNvCxnSpPr/>
          <p:nvPr/>
        </p:nvCxnSpPr>
        <p:spPr>
          <a:xfrm>
            <a:off x="2997200" y="1201181"/>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7CE62E0B-13F6-D480-AE62-B18091C5F59E}"/>
              </a:ext>
            </a:extLst>
          </p:cNvPr>
          <p:cNvSpPr txBox="1"/>
          <p:nvPr/>
        </p:nvSpPr>
        <p:spPr>
          <a:xfrm>
            <a:off x="7204074" y="557532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21" name="Straight Connector 20">
            <a:extLst>
              <a:ext uri="{FF2B5EF4-FFF2-40B4-BE49-F238E27FC236}">
                <a16:creationId xmlns:a16="http://schemas.microsoft.com/office/drawing/2014/main" id="{A3D8C214-4E5A-C5A7-EBD5-78A63788CC1C}"/>
              </a:ext>
            </a:extLst>
          </p:cNvPr>
          <p:cNvCxnSpPr>
            <a:cxnSpLocks/>
          </p:cNvCxnSpPr>
          <p:nvPr/>
        </p:nvCxnSpPr>
        <p:spPr>
          <a:xfrm>
            <a:off x="4889500" y="3284277"/>
            <a:ext cx="87942" cy="3290259"/>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97E589A8-4DB1-B0AF-4575-D05B27285509}"/>
              </a:ext>
            </a:extLst>
          </p:cNvPr>
          <p:cNvSpPr txBox="1"/>
          <p:nvPr/>
        </p:nvSpPr>
        <p:spPr>
          <a:xfrm>
            <a:off x="4876801" y="6611212"/>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cxnSp>
        <p:nvCxnSpPr>
          <p:cNvPr id="25" name="Straight Connector 24">
            <a:extLst>
              <a:ext uri="{FF2B5EF4-FFF2-40B4-BE49-F238E27FC236}">
                <a16:creationId xmlns:a16="http://schemas.microsoft.com/office/drawing/2014/main" id="{7AC8677A-193B-32D3-F154-1B0CCDED262D}"/>
              </a:ext>
            </a:extLst>
          </p:cNvPr>
          <p:cNvCxnSpPr>
            <a:cxnSpLocks/>
          </p:cNvCxnSpPr>
          <p:nvPr/>
        </p:nvCxnSpPr>
        <p:spPr>
          <a:xfrm flipH="1" flipV="1">
            <a:off x="1670050" y="3229402"/>
            <a:ext cx="3206751" cy="1809"/>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2588D55C-5D47-514D-24C0-320DFCFC565F}"/>
              </a:ext>
            </a:extLst>
          </p:cNvPr>
          <p:cNvSpPr txBox="1"/>
          <p:nvPr/>
        </p:nvSpPr>
        <p:spPr>
          <a:xfrm>
            <a:off x="1270000" y="3081782"/>
            <a:ext cx="584200" cy="276999"/>
          </a:xfrm>
          <a:prstGeom prst="rect">
            <a:avLst/>
          </a:prstGeom>
          <a:noFill/>
        </p:spPr>
        <p:txBody>
          <a:bodyPr vert="horz" rtlCol="0">
            <a:spAutoFit/>
          </a:bodyPr>
          <a:lstStyle/>
          <a:p>
            <a:r>
              <a:rPr lang="en-US" sz="1200" dirty="0" err="1">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cxnSp>
        <p:nvCxnSpPr>
          <p:cNvPr id="29" name="Straight Connector 28">
            <a:extLst>
              <a:ext uri="{FF2B5EF4-FFF2-40B4-BE49-F238E27FC236}">
                <a16:creationId xmlns:a16="http://schemas.microsoft.com/office/drawing/2014/main" id="{0E7A4532-4B54-BB83-A1B0-629BE810D63D}"/>
              </a:ext>
            </a:extLst>
          </p:cNvPr>
          <p:cNvCxnSpPr>
            <a:cxnSpLocks/>
          </p:cNvCxnSpPr>
          <p:nvPr/>
        </p:nvCxnSpPr>
        <p:spPr>
          <a:xfrm>
            <a:off x="3551206" y="2415993"/>
            <a:ext cx="325130"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B60A48A-A5D3-E8E9-A0BA-B8BA0632C81E}"/>
              </a:ext>
            </a:extLst>
          </p:cNvPr>
          <p:cNvCxnSpPr>
            <a:cxnSpLocks/>
          </p:cNvCxnSpPr>
          <p:nvPr/>
        </p:nvCxnSpPr>
        <p:spPr>
          <a:xfrm>
            <a:off x="5644550" y="4561095"/>
            <a:ext cx="325130"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1432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F1BF76-3DE3-77E6-B93B-45D72DA092D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9BAB857-0108-B248-5568-B237FAD3723E}"/>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522EE23C-48BD-3F91-74C3-508424A8E0A9}"/>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E2A7E399-E01E-A0D0-2CF3-2E8518BFBF9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B3BACB5-4CDC-2D77-AB6B-36AEAF12EB82}"/>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B8F9483-23A1-BF3A-170C-298D0DDD239E}"/>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346C49ED-5AD1-B8E1-3FA2-6B7817FFE30A}"/>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09A131FF-E244-0065-783D-F285BD3FC53C}"/>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C0C9CF9-165A-C17D-A061-E2CBC18B017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42CEC6F-0E7A-C59E-0AB4-DBB578BF8939}"/>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46F7952-0063-63EB-EE8E-1B231F26CFA3}"/>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E2B3939A-75F8-A894-2D70-E553D6A0B0A4}"/>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107D1C7-2B0E-F71D-51BB-7AF85B5A0E70}"/>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76F5D9E-7BB5-33CC-57FE-328EA55DC4A8}"/>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CDC1332C-447B-CF22-BBED-A52A01BA4F07}"/>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DF52C4B9-C580-E756-E717-FE6FEE7784DB}"/>
              </a:ext>
            </a:extLst>
          </p:cNvPr>
          <p:cNvSpPr txBox="1"/>
          <p:nvPr/>
        </p:nvSpPr>
        <p:spPr>
          <a:xfrm>
            <a:off x="6908800" y="1485900"/>
            <a:ext cx="3327400" cy="3139321"/>
          </a:xfrm>
          <a:prstGeom prst="rect">
            <a:avLst/>
          </a:prstGeom>
          <a:noFill/>
        </p:spPr>
        <p:txBody>
          <a:bodyPr vert="horz" rtlCol="0">
            <a:spAutoFit/>
          </a:bodyPr>
          <a:lstStyle/>
          <a:p>
            <a:endParaRPr lang="en-US" dirty="0"/>
          </a:p>
          <a:p>
            <a:r>
              <a:rPr lang="en-US" b="1" dirty="0"/>
              <a:t>Market</a:t>
            </a:r>
            <a:r>
              <a:rPr lang="en-US" dirty="0"/>
              <a:t>: Ice Cream </a:t>
            </a:r>
          </a:p>
          <a:p>
            <a:endParaRPr lang="en-US" dirty="0"/>
          </a:p>
          <a:p>
            <a:r>
              <a:rPr lang="en-US" b="1" dirty="0"/>
              <a:t>Situation: </a:t>
            </a:r>
            <a:r>
              <a:rPr lang="en-US" dirty="0"/>
              <a:t>The price of milk has increased. </a:t>
            </a:r>
            <a:endParaRPr lang="en-US" b="1" dirty="0"/>
          </a:p>
          <a:p>
            <a:endParaRPr lang="en-US" dirty="0"/>
          </a:p>
          <a:p>
            <a:r>
              <a:rPr lang="en-US" b="1" dirty="0"/>
              <a:t>Change: ?</a:t>
            </a:r>
          </a:p>
          <a:p>
            <a:endParaRPr lang="en-US" dirty="0"/>
          </a:p>
          <a:p>
            <a:r>
              <a:rPr lang="en-US" b="1" dirty="0"/>
              <a:t>Shift:  ?</a:t>
            </a:r>
            <a:endParaRPr lang="en-US" dirty="0"/>
          </a:p>
          <a:p>
            <a:endParaRPr lang="en-US" dirty="0"/>
          </a:p>
          <a:p>
            <a:r>
              <a:rPr lang="en-US" b="1" dirty="0"/>
              <a:t>Result: ?</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608EF6B3-518C-9456-82EB-E5CC32B9F30F}"/>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546051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F1BF76-3DE3-77E6-B93B-45D72DA092D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9BAB857-0108-B248-5568-B237FAD3723E}"/>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522EE23C-48BD-3F91-74C3-508424A8E0A9}"/>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E2A7E399-E01E-A0D0-2CF3-2E8518BFBF9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B3BACB5-4CDC-2D77-AB6B-36AEAF12EB82}"/>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B8F9483-23A1-BF3A-170C-298D0DDD239E}"/>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346C49ED-5AD1-B8E1-3FA2-6B7817FFE30A}"/>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09A131FF-E244-0065-783D-F285BD3FC53C}"/>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C0C9CF9-165A-C17D-A061-E2CBC18B017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42CEC6F-0E7A-C59E-0AB4-DBB578BF8939}"/>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46F7952-0063-63EB-EE8E-1B231F26CFA3}"/>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E2B3939A-75F8-A894-2D70-E553D6A0B0A4}"/>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107D1C7-2B0E-F71D-51BB-7AF85B5A0E70}"/>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76F5D9E-7BB5-33CC-57FE-328EA55DC4A8}"/>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CDC1332C-447B-CF22-BBED-A52A01BA4F07}"/>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DF52C4B9-C580-E756-E717-FE6FEE7784DB}"/>
              </a:ext>
            </a:extLst>
          </p:cNvPr>
          <p:cNvSpPr txBox="1"/>
          <p:nvPr/>
        </p:nvSpPr>
        <p:spPr>
          <a:xfrm>
            <a:off x="6908800" y="1485900"/>
            <a:ext cx="3327400" cy="3416320"/>
          </a:xfrm>
          <a:prstGeom prst="rect">
            <a:avLst/>
          </a:prstGeom>
          <a:noFill/>
        </p:spPr>
        <p:txBody>
          <a:bodyPr vert="horz" rtlCol="0">
            <a:spAutoFit/>
          </a:bodyPr>
          <a:lstStyle/>
          <a:p>
            <a:endParaRPr lang="en-US" dirty="0"/>
          </a:p>
          <a:p>
            <a:r>
              <a:rPr lang="en-US" b="1" dirty="0"/>
              <a:t>Market</a:t>
            </a:r>
            <a:r>
              <a:rPr lang="en-US" dirty="0"/>
              <a:t>: Ice Cream </a:t>
            </a:r>
          </a:p>
          <a:p>
            <a:endParaRPr lang="en-US" dirty="0"/>
          </a:p>
          <a:p>
            <a:r>
              <a:rPr lang="en-US" b="1" dirty="0"/>
              <a:t>Situation: </a:t>
            </a:r>
            <a:r>
              <a:rPr lang="en-US" dirty="0"/>
              <a:t>The price of milk has increased. </a:t>
            </a:r>
            <a:endParaRPr lang="en-US" b="1" dirty="0"/>
          </a:p>
          <a:p>
            <a:endParaRPr lang="en-US" dirty="0"/>
          </a:p>
          <a:p>
            <a:r>
              <a:rPr lang="en-US" b="1" dirty="0"/>
              <a:t>Change: </a:t>
            </a:r>
            <a:r>
              <a:rPr lang="en-US" dirty="0"/>
              <a:t>Input Prices</a:t>
            </a:r>
            <a:endParaRPr lang="en-US" b="1" dirty="0"/>
          </a:p>
          <a:p>
            <a:endParaRPr lang="en-US" dirty="0"/>
          </a:p>
          <a:p>
            <a:r>
              <a:rPr lang="en-US" b="1" dirty="0"/>
              <a:t>Shift:  </a:t>
            </a:r>
            <a:r>
              <a:rPr lang="en-US" dirty="0"/>
              <a:t>Decrease Supply </a:t>
            </a:r>
          </a:p>
          <a:p>
            <a:endParaRPr lang="en-US" dirty="0"/>
          </a:p>
          <a:p>
            <a:r>
              <a:rPr lang="en-US" b="1" dirty="0"/>
              <a:t>Result: </a:t>
            </a:r>
            <a:r>
              <a:rPr lang="en-US" dirty="0"/>
              <a:t>Pe Increase and </a:t>
            </a:r>
            <a:r>
              <a:rPr lang="en-US" dirty="0" err="1"/>
              <a:t>Qe</a:t>
            </a:r>
            <a:r>
              <a:rPr lang="en-US" dirty="0"/>
              <a:t> Decrease</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608EF6B3-518C-9456-82EB-E5CC32B9F30F}"/>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cxnSp>
        <p:nvCxnSpPr>
          <p:cNvPr id="2" name="Straight Connector 1">
            <a:extLst>
              <a:ext uri="{FF2B5EF4-FFF2-40B4-BE49-F238E27FC236}">
                <a16:creationId xmlns:a16="http://schemas.microsoft.com/office/drawing/2014/main" id="{EF5C477D-240E-4AC0-1E05-77DEAD1BF831}"/>
              </a:ext>
            </a:extLst>
          </p:cNvPr>
          <p:cNvCxnSpPr/>
          <p:nvPr/>
        </p:nvCxnSpPr>
        <p:spPr>
          <a:xfrm flipH="1">
            <a:off x="1828800" y="1043458"/>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CC95706-E4B5-9DC3-1044-8AC317F71E17}"/>
              </a:ext>
            </a:extLst>
          </p:cNvPr>
          <p:cNvSpPr txBox="1"/>
          <p:nvPr/>
        </p:nvSpPr>
        <p:spPr>
          <a:xfrm>
            <a:off x="6216650" y="1000328"/>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21" name="Straight Connector 20">
            <a:extLst>
              <a:ext uri="{FF2B5EF4-FFF2-40B4-BE49-F238E27FC236}">
                <a16:creationId xmlns:a16="http://schemas.microsoft.com/office/drawing/2014/main" id="{3498F9F3-0541-B249-D239-0F6BDC9A32F3}"/>
              </a:ext>
            </a:extLst>
          </p:cNvPr>
          <p:cNvCxnSpPr>
            <a:cxnSpLocks/>
          </p:cNvCxnSpPr>
          <p:nvPr/>
        </p:nvCxnSpPr>
        <p:spPr>
          <a:xfrm flipH="1">
            <a:off x="1708150" y="3168540"/>
            <a:ext cx="2432529"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4C84BFB5-10E0-AE92-2374-C9637E62F0E0}"/>
              </a:ext>
            </a:extLst>
          </p:cNvPr>
          <p:cNvSpPr txBox="1"/>
          <p:nvPr/>
        </p:nvSpPr>
        <p:spPr>
          <a:xfrm>
            <a:off x="1257300" y="2993361"/>
            <a:ext cx="584200" cy="276999"/>
          </a:xfrm>
          <a:prstGeom prst="rect">
            <a:avLst/>
          </a:prstGeom>
          <a:noFill/>
        </p:spPr>
        <p:txBody>
          <a:bodyPr vert="horz" rtlCol="0">
            <a:spAutoFit/>
          </a:bodyPr>
          <a:lstStyle/>
          <a:p>
            <a:r>
              <a:rPr lang="en-US" sz="1200" dirty="0" err="1">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25" name="TextBox 24">
            <a:extLst>
              <a:ext uri="{FF2B5EF4-FFF2-40B4-BE49-F238E27FC236}">
                <a16:creationId xmlns:a16="http://schemas.microsoft.com/office/drawing/2014/main" id="{D43FE2AC-BFB3-0EED-6980-0BE84C63ADB6}"/>
              </a:ext>
            </a:extLst>
          </p:cNvPr>
          <p:cNvSpPr txBox="1"/>
          <p:nvPr/>
        </p:nvSpPr>
        <p:spPr>
          <a:xfrm>
            <a:off x="3917950" y="6650506"/>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cxnSp>
        <p:nvCxnSpPr>
          <p:cNvPr id="26" name="Straight Connector 25">
            <a:extLst>
              <a:ext uri="{FF2B5EF4-FFF2-40B4-BE49-F238E27FC236}">
                <a16:creationId xmlns:a16="http://schemas.microsoft.com/office/drawing/2014/main" id="{8F2B9D4E-EB67-5A1E-6D5E-A572D2CF917A}"/>
              </a:ext>
            </a:extLst>
          </p:cNvPr>
          <p:cNvCxnSpPr>
            <a:cxnSpLocks/>
          </p:cNvCxnSpPr>
          <p:nvPr/>
        </p:nvCxnSpPr>
        <p:spPr>
          <a:xfrm>
            <a:off x="4140679" y="3171071"/>
            <a:ext cx="0" cy="3378065"/>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F2CBAE2-BCC0-58A5-D650-02BD248FF9A9}"/>
              </a:ext>
            </a:extLst>
          </p:cNvPr>
          <p:cNvCxnSpPr/>
          <p:nvPr/>
        </p:nvCxnSpPr>
        <p:spPr>
          <a:xfrm flipH="1">
            <a:off x="2903805" y="4497000"/>
            <a:ext cx="501396"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190E4A5-BE96-F3D8-BA1A-D20194D66438}"/>
              </a:ext>
            </a:extLst>
          </p:cNvPr>
          <p:cNvCxnSpPr/>
          <p:nvPr/>
        </p:nvCxnSpPr>
        <p:spPr>
          <a:xfrm flipH="1">
            <a:off x="5283200" y="2147740"/>
            <a:ext cx="501396"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44383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F1BF76-3DE3-77E6-B93B-45D72DA092D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9BAB857-0108-B248-5568-B237FAD3723E}"/>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522EE23C-48BD-3F91-74C3-508424A8E0A9}"/>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E2A7E399-E01E-A0D0-2CF3-2E8518BFBF9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B3BACB5-4CDC-2D77-AB6B-36AEAF12EB82}"/>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B8F9483-23A1-BF3A-170C-298D0DDD239E}"/>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346C49ED-5AD1-B8E1-3FA2-6B7817FFE30A}"/>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09A131FF-E244-0065-783D-F285BD3FC53C}"/>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C0C9CF9-165A-C17D-A061-E2CBC18B017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42CEC6F-0E7A-C59E-0AB4-DBB578BF8939}"/>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46F7952-0063-63EB-EE8E-1B231F26CFA3}"/>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E2B3939A-75F8-A894-2D70-E553D6A0B0A4}"/>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107D1C7-2B0E-F71D-51BB-7AF85B5A0E70}"/>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76F5D9E-7BB5-33CC-57FE-328EA55DC4A8}"/>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CDC1332C-447B-CF22-BBED-A52A01BA4F07}"/>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DF52C4B9-C580-E756-E717-FE6FEE7784DB}"/>
              </a:ext>
            </a:extLst>
          </p:cNvPr>
          <p:cNvSpPr txBox="1"/>
          <p:nvPr/>
        </p:nvSpPr>
        <p:spPr>
          <a:xfrm>
            <a:off x="6908800" y="1485900"/>
            <a:ext cx="3327400" cy="2862322"/>
          </a:xfrm>
          <a:prstGeom prst="rect">
            <a:avLst/>
          </a:prstGeom>
          <a:noFill/>
        </p:spPr>
        <p:txBody>
          <a:bodyPr vert="horz" rtlCol="0">
            <a:spAutoFit/>
          </a:bodyPr>
          <a:lstStyle/>
          <a:p>
            <a:endParaRPr lang="en-US" dirty="0"/>
          </a:p>
          <a:p>
            <a:r>
              <a:rPr lang="en-US" b="1" dirty="0"/>
              <a:t>Market</a:t>
            </a:r>
            <a:r>
              <a:rPr lang="en-US" dirty="0"/>
              <a:t>: iPad 3</a:t>
            </a:r>
          </a:p>
          <a:p>
            <a:endParaRPr lang="en-US" dirty="0"/>
          </a:p>
          <a:p>
            <a:r>
              <a:rPr lang="en-US" b="1" dirty="0"/>
              <a:t>Situation: </a:t>
            </a:r>
            <a:r>
              <a:rPr lang="en-US" dirty="0"/>
              <a:t>iPad 4 unveiled! </a:t>
            </a:r>
            <a:endParaRPr lang="en-US" b="1" dirty="0"/>
          </a:p>
          <a:p>
            <a:endParaRPr lang="en-US" dirty="0"/>
          </a:p>
          <a:p>
            <a:r>
              <a:rPr lang="en-US" b="1" dirty="0"/>
              <a:t>Change: ?</a:t>
            </a:r>
          </a:p>
          <a:p>
            <a:endParaRPr lang="en-US" dirty="0"/>
          </a:p>
          <a:p>
            <a:r>
              <a:rPr lang="en-US" b="1" dirty="0"/>
              <a:t>Shift:  ?</a:t>
            </a:r>
            <a:endParaRPr lang="en-US" dirty="0"/>
          </a:p>
          <a:p>
            <a:endParaRPr lang="en-US" dirty="0"/>
          </a:p>
          <a:p>
            <a:r>
              <a:rPr lang="en-US" b="1" dirty="0"/>
              <a:t>Result: ?</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608EF6B3-518C-9456-82EB-E5CC32B9F30F}"/>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0613629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F1BF76-3DE3-77E6-B93B-45D72DA092D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9BAB857-0108-B248-5568-B237FAD3723E}"/>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522EE23C-48BD-3F91-74C3-508424A8E0A9}"/>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E2A7E399-E01E-A0D0-2CF3-2E8518BFBF9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B3BACB5-4CDC-2D77-AB6B-36AEAF12EB82}"/>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B8F9483-23A1-BF3A-170C-298D0DDD239E}"/>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346C49ED-5AD1-B8E1-3FA2-6B7817FFE30A}"/>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09A131FF-E244-0065-783D-F285BD3FC53C}"/>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C0C9CF9-165A-C17D-A061-E2CBC18B017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42CEC6F-0E7A-C59E-0AB4-DBB578BF8939}"/>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46F7952-0063-63EB-EE8E-1B231F26CFA3}"/>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E2B3939A-75F8-A894-2D70-E553D6A0B0A4}"/>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107D1C7-2B0E-F71D-51BB-7AF85B5A0E70}"/>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76F5D9E-7BB5-33CC-57FE-328EA55DC4A8}"/>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CDC1332C-447B-CF22-BBED-A52A01BA4F07}"/>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DF52C4B9-C580-E756-E717-FE6FEE7784DB}"/>
              </a:ext>
            </a:extLst>
          </p:cNvPr>
          <p:cNvSpPr txBox="1"/>
          <p:nvPr/>
        </p:nvSpPr>
        <p:spPr>
          <a:xfrm>
            <a:off x="6908800" y="1485900"/>
            <a:ext cx="3327400" cy="3139321"/>
          </a:xfrm>
          <a:prstGeom prst="rect">
            <a:avLst/>
          </a:prstGeom>
          <a:noFill/>
        </p:spPr>
        <p:txBody>
          <a:bodyPr vert="horz" rtlCol="0">
            <a:spAutoFit/>
          </a:bodyPr>
          <a:lstStyle/>
          <a:p>
            <a:endParaRPr lang="en-US" dirty="0"/>
          </a:p>
          <a:p>
            <a:r>
              <a:rPr lang="en-US" b="1" dirty="0"/>
              <a:t>Market</a:t>
            </a:r>
            <a:r>
              <a:rPr lang="en-US" dirty="0"/>
              <a:t>: iPad 3</a:t>
            </a:r>
          </a:p>
          <a:p>
            <a:endParaRPr lang="en-US" dirty="0"/>
          </a:p>
          <a:p>
            <a:r>
              <a:rPr lang="en-US" b="1" dirty="0"/>
              <a:t>Situation: </a:t>
            </a:r>
            <a:r>
              <a:rPr lang="en-US" dirty="0"/>
              <a:t>iPad 4 unveiled! </a:t>
            </a:r>
            <a:endParaRPr lang="en-US" b="1" dirty="0"/>
          </a:p>
          <a:p>
            <a:endParaRPr lang="en-US" dirty="0"/>
          </a:p>
          <a:p>
            <a:r>
              <a:rPr lang="en-US" b="1" dirty="0"/>
              <a:t>Change: </a:t>
            </a:r>
            <a:r>
              <a:rPr lang="en-US" dirty="0"/>
              <a:t>Consumer Taste and Preference</a:t>
            </a:r>
            <a:endParaRPr lang="en-US" b="1" dirty="0"/>
          </a:p>
          <a:p>
            <a:endParaRPr lang="en-US" dirty="0"/>
          </a:p>
          <a:p>
            <a:r>
              <a:rPr lang="en-US" b="1" dirty="0"/>
              <a:t>Shift:  </a:t>
            </a:r>
            <a:r>
              <a:rPr lang="en-US" dirty="0"/>
              <a:t>Decrease in Demand</a:t>
            </a:r>
          </a:p>
          <a:p>
            <a:endParaRPr lang="en-US" dirty="0"/>
          </a:p>
          <a:p>
            <a:r>
              <a:rPr lang="en-US" b="1" dirty="0"/>
              <a:t>Result: </a:t>
            </a:r>
            <a:r>
              <a:rPr lang="en-US" dirty="0"/>
              <a:t>Pe and </a:t>
            </a:r>
            <a:r>
              <a:rPr lang="en-US" dirty="0" err="1"/>
              <a:t>Qe</a:t>
            </a:r>
            <a:r>
              <a:rPr lang="en-US" dirty="0"/>
              <a:t> Decrease</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608EF6B3-518C-9456-82EB-E5CC32B9F30F}"/>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cxnSp>
        <p:nvCxnSpPr>
          <p:cNvPr id="2" name="Straight Connector 1">
            <a:extLst>
              <a:ext uri="{FF2B5EF4-FFF2-40B4-BE49-F238E27FC236}">
                <a16:creationId xmlns:a16="http://schemas.microsoft.com/office/drawing/2014/main" id="{5D364B58-0220-ABC2-BA83-B5EBDDE2F648}"/>
              </a:ext>
            </a:extLst>
          </p:cNvPr>
          <p:cNvCxnSpPr/>
          <p:nvPr/>
        </p:nvCxnSpPr>
        <p:spPr>
          <a:xfrm>
            <a:off x="2017742" y="176758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F303751-56D4-728D-E751-C522AC67F51F}"/>
              </a:ext>
            </a:extLst>
          </p:cNvPr>
          <p:cNvSpPr txBox="1"/>
          <p:nvPr/>
        </p:nvSpPr>
        <p:spPr>
          <a:xfrm>
            <a:off x="6191250" y="6087861"/>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21" name="Straight Connector 20">
            <a:extLst>
              <a:ext uri="{FF2B5EF4-FFF2-40B4-BE49-F238E27FC236}">
                <a16:creationId xmlns:a16="http://schemas.microsoft.com/office/drawing/2014/main" id="{E5E23B81-868B-4D02-9F79-28958D1330F8}"/>
              </a:ext>
            </a:extLst>
          </p:cNvPr>
          <p:cNvCxnSpPr>
            <a:cxnSpLocks/>
          </p:cNvCxnSpPr>
          <p:nvPr/>
        </p:nvCxnSpPr>
        <p:spPr>
          <a:xfrm>
            <a:off x="4104975" y="3996436"/>
            <a:ext cx="0" cy="25781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11987BE-1F46-B687-850E-9860016E90AD}"/>
              </a:ext>
            </a:extLst>
          </p:cNvPr>
          <p:cNvCxnSpPr>
            <a:cxnSpLocks/>
          </p:cNvCxnSpPr>
          <p:nvPr/>
        </p:nvCxnSpPr>
        <p:spPr>
          <a:xfrm flipH="1">
            <a:off x="1708150" y="4024961"/>
            <a:ext cx="2392392" cy="55688"/>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94762E7C-0797-0C5C-1DB3-16A00597E706}"/>
              </a:ext>
            </a:extLst>
          </p:cNvPr>
          <p:cNvSpPr txBox="1"/>
          <p:nvPr/>
        </p:nvSpPr>
        <p:spPr>
          <a:xfrm>
            <a:off x="1206500" y="3850386"/>
            <a:ext cx="584200" cy="276999"/>
          </a:xfrm>
          <a:prstGeom prst="rect">
            <a:avLst/>
          </a:prstGeom>
          <a:noFill/>
        </p:spPr>
        <p:txBody>
          <a:bodyPr vert="horz" rtlCol="0">
            <a:spAutoFit/>
          </a:bodyPr>
          <a:lstStyle/>
          <a:p>
            <a:r>
              <a:rPr lang="en-US" sz="1200" dirty="0" err="1">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32" name="TextBox 31">
            <a:extLst>
              <a:ext uri="{FF2B5EF4-FFF2-40B4-BE49-F238E27FC236}">
                <a16:creationId xmlns:a16="http://schemas.microsoft.com/office/drawing/2014/main" id="{B8A4D2A5-7BC5-7AA3-A97F-E4321FC9D77D}"/>
              </a:ext>
            </a:extLst>
          </p:cNvPr>
          <p:cNvSpPr txBox="1"/>
          <p:nvPr/>
        </p:nvSpPr>
        <p:spPr>
          <a:xfrm>
            <a:off x="3892550" y="6653243"/>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cxnSp>
        <p:nvCxnSpPr>
          <p:cNvPr id="33" name="Straight Connector 32">
            <a:extLst>
              <a:ext uri="{FF2B5EF4-FFF2-40B4-BE49-F238E27FC236}">
                <a16:creationId xmlns:a16="http://schemas.microsoft.com/office/drawing/2014/main" id="{970EEBA4-BC7F-C8B6-F61F-D372F3F3DCC3}"/>
              </a:ext>
            </a:extLst>
          </p:cNvPr>
          <p:cNvCxnSpPr/>
          <p:nvPr/>
        </p:nvCxnSpPr>
        <p:spPr>
          <a:xfrm flipH="1">
            <a:off x="5283200" y="5123853"/>
            <a:ext cx="501396"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4827CCC-C7D8-6FDD-3F92-781F71B19428}"/>
              </a:ext>
            </a:extLst>
          </p:cNvPr>
          <p:cNvCxnSpPr/>
          <p:nvPr/>
        </p:nvCxnSpPr>
        <p:spPr>
          <a:xfrm flipH="1">
            <a:off x="3013202" y="2636571"/>
            <a:ext cx="501396"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520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6EF945E-2FE4-3443-2230-05AD930591A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6E4CE862-56FF-D4E8-8A5C-0AE2DDA0611A}"/>
              </a:ext>
            </a:extLst>
          </p:cNvPr>
          <p:cNvSpPr txBox="1"/>
          <p:nvPr/>
        </p:nvSpPr>
        <p:spPr>
          <a:xfrm>
            <a:off x="128397" y="101600"/>
            <a:ext cx="3121406"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E1D3F4DB-662F-C701-A3BF-F61A4A1A497F}"/>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E6818780-E792-998C-B7B9-CEE9943867E8}"/>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35D4B6A2-E2DA-1D66-3D10-10E372675FD8}"/>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C448B622-A314-8A5E-5AE0-6482644F90DD}"/>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rPr>
                <a:t>Quantity</a:t>
              </a:r>
            </a:p>
          </p:txBody>
        </p:sp>
        <p:sp>
          <p:nvSpPr>
            <p:cNvPr id="8" name="TextBox 7">
              <a:extLst>
                <a:ext uri="{FF2B5EF4-FFF2-40B4-BE49-F238E27FC236}">
                  <a16:creationId xmlns:a16="http://schemas.microsoft.com/office/drawing/2014/main" id="{F7CEFDFD-2E0B-DD67-6538-FEB2EDAADC4F}"/>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grpSp>
        <p:nvGrpSpPr>
          <p:cNvPr id="12" name="Group 11">
            <a:extLst>
              <a:ext uri="{FF2B5EF4-FFF2-40B4-BE49-F238E27FC236}">
                <a16:creationId xmlns:a16="http://schemas.microsoft.com/office/drawing/2014/main" id="{34FAA54F-46C8-C02A-33B4-610E9A8AE355}"/>
              </a:ext>
            </a:extLst>
          </p:cNvPr>
          <p:cNvGrpSpPr/>
          <p:nvPr/>
        </p:nvGrpSpPr>
        <p:grpSpPr>
          <a:xfrm>
            <a:off x="2216150" y="1244600"/>
            <a:ext cx="4857750" cy="4733036"/>
            <a:chOff x="2216150" y="1244600"/>
            <a:chExt cx="4857750" cy="4733036"/>
          </a:xfrm>
        </p:grpSpPr>
        <p:cxnSp>
          <p:nvCxnSpPr>
            <p:cNvPr id="10" name="Straight Connector 9">
              <a:extLst>
                <a:ext uri="{FF2B5EF4-FFF2-40B4-BE49-F238E27FC236}">
                  <a16:creationId xmlns:a16="http://schemas.microsoft.com/office/drawing/2014/main" id="{2DBA8C41-6052-A17A-819E-7DB004022273}"/>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7D7C15E-FF10-0106-2E31-0D62B82CE572}"/>
                </a:ext>
              </a:extLst>
            </p:cNvPr>
            <p:cNvSpPr txBox="1"/>
            <p:nvPr/>
          </p:nvSpPr>
          <p:spPr>
            <a:xfrm>
              <a:off x="6616700" y="1244600"/>
              <a:ext cx="457200" cy="261610"/>
            </a:xfrm>
            <a:prstGeom prst="rect">
              <a:avLst/>
            </a:prstGeom>
            <a:noFill/>
          </p:spPr>
          <p:txBody>
            <a:bodyPr vert="horz" rtlCol="0">
              <a:spAutoFit/>
            </a:bodyPr>
            <a:lstStyle/>
            <a:p>
              <a:r>
                <a:rPr lang="en-US" sz="1100">
                  <a:solidFill>
                    <a:srgbClr val="000000"/>
                  </a:solidFill>
                </a:rPr>
                <a:t>S</a:t>
              </a:r>
            </a:p>
          </p:txBody>
        </p:sp>
      </p:grpSp>
      <p:cxnSp>
        <p:nvCxnSpPr>
          <p:cNvPr id="13" name="Straight Connector 12">
            <a:extLst>
              <a:ext uri="{FF2B5EF4-FFF2-40B4-BE49-F238E27FC236}">
                <a16:creationId xmlns:a16="http://schemas.microsoft.com/office/drawing/2014/main" id="{AA48DA17-1E09-87AE-82F2-AB58C35893D9}"/>
              </a:ext>
            </a:extLst>
          </p:cNvPr>
          <p:cNvCxnSpPr/>
          <p:nvPr/>
        </p:nvCxnSpPr>
        <p:spPr>
          <a:xfrm>
            <a:off x="2508250" y="1431036"/>
            <a:ext cx="4165600" cy="4457700"/>
          </a:xfrm>
          <a:prstGeom prst="line">
            <a:avLst/>
          </a:prstGeom>
          <a:ln w="1270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640E05D-E939-F37A-8D7D-D333CCA91B35}"/>
              </a:ext>
            </a:extLst>
          </p:cNvPr>
          <p:cNvSpPr txBox="1"/>
          <p:nvPr/>
        </p:nvSpPr>
        <p:spPr>
          <a:xfrm>
            <a:off x="6731000" y="5791200"/>
            <a:ext cx="482600" cy="276999"/>
          </a:xfrm>
          <a:prstGeom prst="rect">
            <a:avLst/>
          </a:prstGeom>
          <a:noFill/>
        </p:spPr>
        <p:txBody>
          <a:bodyPr vert="horz" rtlCol="0">
            <a:spAutoFit/>
          </a:bodyPr>
          <a:lstStyle/>
          <a:p>
            <a:r>
              <a:rPr lang="en-US" sz="1200">
                <a:solidFill>
                  <a:srgbClr val="000000"/>
                </a:solidFill>
              </a:rPr>
              <a:t>D</a:t>
            </a:r>
          </a:p>
        </p:txBody>
      </p:sp>
      <p:cxnSp>
        <p:nvCxnSpPr>
          <p:cNvPr id="15" name="Straight Connector 14">
            <a:extLst>
              <a:ext uri="{FF2B5EF4-FFF2-40B4-BE49-F238E27FC236}">
                <a16:creationId xmlns:a16="http://schemas.microsoft.com/office/drawing/2014/main" id="{5A8E7EC0-1D2D-E3EE-9261-BF2DCC103F07}"/>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28FD532-2819-1637-A6D8-F28FB94E6C4A}"/>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1AFE0962-92BF-FD96-8837-B2C54DF30311}"/>
              </a:ext>
            </a:extLst>
          </p:cNvPr>
          <p:cNvSpPr txBox="1"/>
          <p:nvPr/>
        </p:nvSpPr>
        <p:spPr>
          <a:xfrm>
            <a:off x="1231900" y="3467100"/>
            <a:ext cx="584200" cy="276999"/>
          </a:xfrm>
          <a:prstGeom prst="rect">
            <a:avLst/>
          </a:prstGeom>
          <a:noFill/>
        </p:spPr>
        <p:txBody>
          <a:bodyPr vert="horz" rtlCol="0">
            <a:spAutoFit/>
          </a:bodyPr>
          <a:lstStyle/>
          <a:p>
            <a:r>
              <a:rPr lang="en-US" sz="1200">
                <a:solidFill>
                  <a:srgbClr val="000000"/>
                </a:solidFill>
              </a:rPr>
              <a:t>Pe</a:t>
            </a:r>
            <a:endParaRPr lang="en-US" sz="1200" baseline="-25000">
              <a:solidFill>
                <a:srgbClr val="000000"/>
              </a:solidFill>
            </a:endParaRPr>
          </a:p>
        </p:txBody>
      </p:sp>
      <p:sp>
        <p:nvSpPr>
          <p:cNvPr id="18" name="TextBox 17">
            <a:extLst>
              <a:ext uri="{FF2B5EF4-FFF2-40B4-BE49-F238E27FC236}">
                <a16:creationId xmlns:a16="http://schemas.microsoft.com/office/drawing/2014/main" id="{9BE15668-8E9A-45C2-2D9F-E5F1CAD7EFE9}"/>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28" name="TextBox 27">
            <a:extLst>
              <a:ext uri="{FF2B5EF4-FFF2-40B4-BE49-F238E27FC236}">
                <a16:creationId xmlns:a16="http://schemas.microsoft.com/office/drawing/2014/main" id="{C883AC86-5476-3457-34B3-D586F242F1F4}"/>
              </a:ext>
            </a:extLst>
          </p:cNvPr>
          <p:cNvSpPr txBox="1"/>
          <p:nvPr/>
        </p:nvSpPr>
        <p:spPr>
          <a:xfrm>
            <a:off x="2209800" y="660400"/>
            <a:ext cx="4724400" cy="584775"/>
          </a:xfrm>
          <a:prstGeom prst="rect">
            <a:avLst/>
          </a:prstGeom>
          <a:noFill/>
        </p:spPr>
        <p:txBody>
          <a:bodyPr vert="horz" rtlCol="0">
            <a:spAutoFit/>
          </a:bodyPr>
          <a:lstStyle/>
          <a:p>
            <a:pPr algn="ctr"/>
            <a:r>
              <a:rPr lang="en-US" sz="1600" dirty="0">
                <a:solidFill>
                  <a:srgbClr val="000000"/>
                </a:solidFill>
              </a:rPr>
              <a:t>Things That Shift the Demand Curve </a:t>
            </a:r>
          </a:p>
          <a:p>
            <a:pPr algn="ctr"/>
            <a:r>
              <a:rPr lang="en-US" sz="1600" dirty="0">
                <a:solidFill>
                  <a:srgbClr val="000000"/>
                </a:solidFill>
              </a:rPr>
              <a:t>(A.K.A. Determinants of Demand)</a:t>
            </a:r>
          </a:p>
        </p:txBody>
      </p:sp>
      <p:sp>
        <p:nvSpPr>
          <p:cNvPr id="2" name="TextBox 1">
            <a:extLst>
              <a:ext uri="{FF2B5EF4-FFF2-40B4-BE49-F238E27FC236}">
                <a16:creationId xmlns:a16="http://schemas.microsoft.com/office/drawing/2014/main" id="{0DB3E6B9-8090-69FE-4037-BF4F78820AB3}"/>
              </a:ext>
            </a:extLst>
          </p:cNvPr>
          <p:cNvSpPr txBox="1"/>
          <p:nvPr/>
        </p:nvSpPr>
        <p:spPr>
          <a:xfrm>
            <a:off x="6521450" y="2090225"/>
            <a:ext cx="3344653" cy="3139321"/>
          </a:xfrm>
          <a:prstGeom prst="rect">
            <a:avLst/>
          </a:prstGeom>
          <a:noFill/>
        </p:spPr>
        <p:txBody>
          <a:bodyPr wrap="square" rtlCol="0">
            <a:spAutoFit/>
          </a:bodyPr>
          <a:lstStyle/>
          <a:p>
            <a:r>
              <a:rPr lang="en-US" sz="1800" dirty="0">
                <a:solidFill>
                  <a:srgbClr val="000000"/>
                </a:solidFill>
              </a:rPr>
              <a:t>Changes in:</a:t>
            </a:r>
          </a:p>
          <a:p>
            <a:endParaRPr lang="en-US" sz="1800" dirty="0">
              <a:solidFill>
                <a:srgbClr val="000000"/>
              </a:solidFill>
            </a:endParaRPr>
          </a:p>
          <a:p>
            <a:pPr marL="285750" indent="-285750">
              <a:buFont typeface="Arial" panose="020B0604020202020204" pitchFamily="34" charset="0"/>
              <a:buChar char="•"/>
            </a:pPr>
            <a:r>
              <a:rPr lang="en-US" sz="1800" dirty="0">
                <a:solidFill>
                  <a:srgbClr val="000000"/>
                </a:solidFill>
              </a:rPr>
              <a:t>Consumer Expectations</a:t>
            </a:r>
          </a:p>
          <a:p>
            <a:pPr marL="285750" indent="-285750">
              <a:buFont typeface="Arial" panose="020B0604020202020204" pitchFamily="34" charset="0"/>
              <a:buChar char="•"/>
            </a:pPr>
            <a:r>
              <a:rPr lang="en-US" sz="1800" dirty="0">
                <a:solidFill>
                  <a:srgbClr val="000000"/>
                </a:solidFill>
              </a:rPr>
              <a:t>Consumer Tastes or ​Preferences</a:t>
            </a:r>
          </a:p>
          <a:p>
            <a:pPr marL="285750" indent="-285750">
              <a:buFont typeface="Arial" panose="020B0604020202020204" pitchFamily="34" charset="0"/>
              <a:buChar char="•"/>
            </a:pPr>
            <a:r>
              <a:rPr lang="en-US" sz="1800" dirty="0">
                <a:solidFill>
                  <a:srgbClr val="000000"/>
                </a:solidFill>
              </a:rPr>
              <a:t>Income</a:t>
            </a:r>
          </a:p>
          <a:p>
            <a:pPr marL="285750" indent="-285750">
              <a:buFont typeface="Arial" panose="020B0604020202020204" pitchFamily="34" charset="0"/>
              <a:buChar char="•"/>
            </a:pPr>
            <a:r>
              <a:rPr lang="en-US" sz="1800" dirty="0">
                <a:solidFill>
                  <a:srgbClr val="000000"/>
                </a:solidFill>
              </a:rPr>
              <a:t>Prices of Related Goods</a:t>
            </a:r>
          </a:p>
          <a:p>
            <a:pPr marL="742950" lvl="1" indent="-285750">
              <a:buFont typeface="Courier New" panose="02070309020205020404" pitchFamily="49" charset="0"/>
              <a:buChar char="o"/>
            </a:pPr>
            <a:r>
              <a:rPr lang="en-US" dirty="0">
                <a:solidFill>
                  <a:srgbClr val="000000"/>
                </a:solidFill>
              </a:rPr>
              <a:t>substitutes</a:t>
            </a:r>
          </a:p>
          <a:p>
            <a:pPr marL="742950" lvl="1" indent="-285750">
              <a:buFont typeface="Courier New" panose="02070309020205020404" pitchFamily="49" charset="0"/>
              <a:buChar char="o"/>
            </a:pPr>
            <a:r>
              <a:rPr lang="en-US" dirty="0">
                <a:solidFill>
                  <a:srgbClr val="000000"/>
                </a:solidFill>
              </a:rPr>
              <a:t>complements</a:t>
            </a:r>
          </a:p>
          <a:p>
            <a:pPr marL="285750" indent="-285750">
              <a:buFont typeface="Arial" panose="020B0604020202020204" pitchFamily="34" charset="0"/>
              <a:buChar char="•"/>
            </a:pPr>
            <a:r>
              <a:rPr lang="en-US" sz="1800" dirty="0">
                <a:solidFill>
                  <a:srgbClr val="000000"/>
                </a:solidFill>
              </a:rPr>
              <a:t>the Number of Consumers</a:t>
            </a:r>
          </a:p>
          <a:p>
            <a:endParaRPr lang="en-US" dirty="0"/>
          </a:p>
        </p:txBody>
      </p:sp>
    </p:spTree>
    <p:extLst>
      <p:ext uri="{BB962C8B-B14F-4D97-AF65-F5344CB8AC3E}">
        <p14:creationId xmlns:p14="http://schemas.microsoft.com/office/powerpoint/2010/main" val="29143208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F1BF76-3DE3-77E6-B93B-45D72DA092D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9BAB857-0108-B248-5568-B237FAD3723E}"/>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522EE23C-48BD-3F91-74C3-508424A8E0A9}"/>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E2A7E399-E01E-A0D0-2CF3-2E8518BFBF9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B3BACB5-4CDC-2D77-AB6B-36AEAF12EB82}"/>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B8F9483-23A1-BF3A-170C-298D0DDD239E}"/>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346C49ED-5AD1-B8E1-3FA2-6B7817FFE30A}"/>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09A131FF-E244-0065-783D-F285BD3FC53C}"/>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C0C9CF9-165A-C17D-A061-E2CBC18B017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F42CEC6F-0E7A-C59E-0AB4-DBB578BF8939}"/>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46F7952-0063-63EB-EE8E-1B231F26CFA3}"/>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E2B3939A-75F8-A894-2D70-E553D6A0B0A4}"/>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107D1C7-2B0E-F71D-51BB-7AF85B5A0E70}"/>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76F5D9E-7BB5-33CC-57FE-328EA55DC4A8}"/>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CDC1332C-447B-CF22-BBED-A52A01BA4F07}"/>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DF52C4B9-C580-E756-E717-FE6FEE7784DB}"/>
              </a:ext>
            </a:extLst>
          </p:cNvPr>
          <p:cNvSpPr txBox="1"/>
          <p:nvPr/>
        </p:nvSpPr>
        <p:spPr>
          <a:xfrm>
            <a:off x="6908800" y="1485900"/>
            <a:ext cx="3327400" cy="3139321"/>
          </a:xfrm>
          <a:prstGeom prst="rect">
            <a:avLst/>
          </a:prstGeom>
          <a:noFill/>
        </p:spPr>
        <p:txBody>
          <a:bodyPr vert="horz" rtlCol="0">
            <a:spAutoFit/>
          </a:bodyPr>
          <a:lstStyle/>
          <a:p>
            <a:endParaRPr lang="en-US" dirty="0"/>
          </a:p>
          <a:p>
            <a:r>
              <a:rPr lang="en-US" b="1" dirty="0"/>
              <a:t>Market</a:t>
            </a:r>
            <a:r>
              <a:rPr lang="en-US" dirty="0"/>
              <a:t>: Tea</a:t>
            </a:r>
          </a:p>
          <a:p>
            <a:endParaRPr lang="en-US" dirty="0"/>
          </a:p>
          <a:p>
            <a:r>
              <a:rPr lang="en-US" b="1" dirty="0"/>
              <a:t>Situation: </a:t>
            </a:r>
            <a:r>
              <a:rPr lang="en-US" dirty="0"/>
              <a:t>The price of coffee increases by $1/pound</a:t>
            </a:r>
            <a:endParaRPr lang="en-US" b="1" dirty="0"/>
          </a:p>
          <a:p>
            <a:endParaRPr lang="en-US" dirty="0"/>
          </a:p>
          <a:p>
            <a:r>
              <a:rPr lang="en-US" b="1" dirty="0"/>
              <a:t>Change: </a:t>
            </a:r>
            <a:r>
              <a:rPr lang="en-US" dirty="0"/>
              <a:t>Prices of Related Goods</a:t>
            </a:r>
            <a:endParaRPr lang="en-US" b="1" dirty="0"/>
          </a:p>
          <a:p>
            <a:endParaRPr lang="en-US" dirty="0"/>
          </a:p>
          <a:p>
            <a:r>
              <a:rPr lang="en-US" b="1" dirty="0"/>
              <a:t>Shift:  </a:t>
            </a:r>
            <a:r>
              <a:rPr lang="en-US" dirty="0"/>
              <a:t>Increase in Demand </a:t>
            </a:r>
          </a:p>
          <a:p>
            <a:endParaRPr lang="en-US" dirty="0"/>
          </a:p>
          <a:p>
            <a:r>
              <a:rPr lang="en-US" b="1" dirty="0"/>
              <a:t>Result: </a:t>
            </a:r>
            <a:r>
              <a:rPr lang="en-US" dirty="0"/>
              <a:t>Pe and </a:t>
            </a:r>
            <a:r>
              <a:rPr lang="en-US" dirty="0" err="1"/>
              <a:t>Qe</a:t>
            </a:r>
            <a:r>
              <a:rPr lang="en-US" dirty="0"/>
              <a:t> Increase</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608EF6B3-518C-9456-82EB-E5CC32B9F30F}"/>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cxnSp>
        <p:nvCxnSpPr>
          <p:cNvPr id="2" name="Straight Connector 1">
            <a:extLst>
              <a:ext uri="{FF2B5EF4-FFF2-40B4-BE49-F238E27FC236}">
                <a16:creationId xmlns:a16="http://schemas.microsoft.com/office/drawing/2014/main" id="{0C012896-1012-2169-D57C-534EDABF9BA4}"/>
              </a:ext>
            </a:extLst>
          </p:cNvPr>
          <p:cNvCxnSpPr/>
          <p:nvPr/>
        </p:nvCxnSpPr>
        <p:spPr>
          <a:xfrm>
            <a:off x="2978150" y="1086682"/>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086CAAA-599F-820F-C4B4-7CC39AAC623B}"/>
              </a:ext>
            </a:extLst>
          </p:cNvPr>
          <p:cNvCxnSpPr>
            <a:cxnSpLocks/>
          </p:cNvCxnSpPr>
          <p:nvPr/>
        </p:nvCxnSpPr>
        <p:spPr>
          <a:xfrm>
            <a:off x="4964621" y="3241145"/>
            <a:ext cx="96329" cy="3333391"/>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15CD02E-C6BC-FBFE-B356-B9D5E1131075}"/>
              </a:ext>
            </a:extLst>
          </p:cNvPr>
          <p:cNvCxnSpPr>
            <a:cxnSpLocks/>
          </p:cNvCxnSpPr>
          <p:nvPr/>
        </p:nvCxnSpPr>
        <p:spPr>
          <a:xfrm flipH="1">
            <a:off x="1708150" y="3168540"/>
            <a:ext cx="318135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04F51A1-D87D-ED30-902D-AF9F6C8D4B69}"/>
              </a:ext>
            </a:extLst>
          </p:cNvPr>
          <p:cNvSpPr txBox="1"/>
          <p:nvPr/>
        </p:nvSpPr>
        <p:spPr>
          <a:xfrm>
            <a:off x="1253886" y="3040821"/>
            <a:ext cx="584200" cy="276999"/>
          </a:xfrm>
          <a:prstGeom prst="rect">
            <a:avLst/>
          </a:prstGeom>
          <a:noFill/>
        </p:spPr>
        <p:txBody>
          <a:bodyPr vert="horz" rtlCol="0">
            <a:spAutoFit/>
          </a:bodyPr>
          <a:lstStyle/>
          <a:p>
            <a:r>
              <a:rPr lang="en-US" sz="1200" dirty="0" err="1">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26" name="TextBox 25">
            <a:extLst>
              <a:ext uri="{FF2B5EF4-FFF2-40B4-BE49-F238E27FC236}">
                <a16:creationId xmlns:a16="http://schemas.microsoft.com/office/drawing/2014/main" id="{832DE00C-C855-7EEC-4AE3-A3A90263322B}"/>
              </a:ext>
            </a:extLst>
          </p:cNvPr>
          <p:cNvSpPr txBox="1"/>
          <p:nvPr/>
        </p:nvSpPr>
        <p:spPr>
          <a:xfrm>
            <a:off x="4876801" y="6660032"/>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27" name="TextBox 26">
            <a:extLst>
              <a:ext uri="{FF2B5EF4-FFF2-40B4-BE49-F238E27FC236}">
                <a16:creationId xmlns:a16="http://schemas.microsoft.com/office/drawing/2014/main" id="{28C290E7-DFBD-2935-ED6F-B03763036333}"/>
              </a:ext>
            </a:extLst>
          </p:cNvPr>
          <p:cNvSpPr txBox="1"/>
          <p:nvPr/>
        </p:nvSpPr>
        <p:spPr>
          <a:xfrm>
            <a:off x="7131050" y="5486769"/>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28" name="Straight Connector 27">
            <a:extLst>
              <a:ext uri="{FF2B5EF4-FFF2-40B4-BE49-F238E27FC236}">
                <a16:creationId xmlns:a16="http://schemas.microsoft.com/office/drawing/2014/main" id="{76676849-366D-974A-C4E6-EC34131CE9EF}"/>
              </a:ext>
            </a:extLst>
          </p:cNvPr>
          <p:cNvCxnSpPr>
            <a:cxnSpLocks/>
          </p:cNvCxnSpPr>
          <p:nvPr/>
        </p:nvCxnSpPr>
        <p:spPr>
          <a:xfrm>
            <a:off x="3637470" y="2433246"/>
            <a:ext cx="325130"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2F860E8-63B2-1BE8-0549-858E724F555D}"/>
              </a:ext>
            </a:extLst>
          </p:cNvPr>
          <p:cNvCxnSpPr>
            <a:cxnSpLocks/>
          </p:cNvCxnSpPr>
          <p:nvPr/>
        </p:nvCxnSpPr>
        <p:spPr>
          <a:xfrm>
            <a:off x="5696308" y="4625221"/>
            <a:ext cx="325130"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3381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E5CE13D-DE9A-70D2-739F-6CAE04F18632}"/>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E1771881-D261-8EB7-E350-B6286A89FE62}"/>
              </a:ext>
            </a:extLst>
          </p:cNvPr>
          <p:cNvSpPr txBox="1"/>
          <p:nvPr/>
        </p:nvSpPr>
        <p:spPr>
          <a:xfrm>
            <a:off x="128397" y="101600"/>
            <a:ext cx="3121406"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5F5285C7-4FC2-AA79-2844-EDE2FC241F5D}"/>
              </a:ext>
            </a:extLst>
          </p:cNvPr>
          <p:cNvGrpSpPr/>
          <p:nvPr/>
        </p:nvGrpSpPr>
        <p:grpSpPr>
          <a:xfrm>
            <a:off x="527050" y="1070864"/>
            <a:ext cx="7886700" cy="5773410"/>
            <a:chOff x="1054100" y="1104900"/>
            <a:chExt cx="7886700" cy="5773410"/>
          </a:xfrm>
        </p:grpSpPr>
        <p:cxnSp>
          <p:nvCxnSpPr>
            <p:cNvPr id="5" name="Straight Connector 4">
              <a:extLst>
                <a:ext uri="{FF2B5EF4-FFF2-40B4-BE49-F238E27FC236}">
                  <a16:creationId xmlns:a16="http://schemas.microsoft.com/office/drawing/2014/main" id="{58B85019-5F87-A880-C319-C635724D433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CB7FC4E3-6CEA-E14F-4374-456EA1F427CB}"/>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E630FF9A-74EA-E27D-F557-67BC536EBFA8}"/>
                </a:ext>
              </a:extLst>
            </p:cNvPr>
            <p:cNvSpPr txBox="1"/>
            <p:nvPr/>
          </p:nvSpPr>
          <p:spPr>
            <a:xfrm>
              <a:off x="5283200" y="6616700"/>
              <a:ext cx="3657600" cy="261610"/>
            </a:xfrm>
            <a:prstGeom prst="rect">
              <a:avLst/>
            </a:prstGeom>
            <a:noFill/>
          </p:spPr>
          <p:txBody>
            <a:bodyPr vert="horz" rtlCol="0">
              <a:spAutoFit/>
            </a:bodyPr>
            <a:lstStyle/>
            <a:p>
              <a:pPr algn="ctr"/>
              <a:r>
                <a:rPr lang="en-US" sz="1100">
                  <a:solidFill>
                    <a:srgbClr val="000000"/>
                  </a:solidFill>
                </a:rPr>
                <a:t>Quantity</a:t>
              </a:r>
            </a:p>
          </p:txBody>
        </p:sp>
        <p:sp>
          <p:nvSpPr>
            <p:cNvPr id="8" name="TextBox 7">
              <a:extLst>
                <a:ext uri="{FF2B5EF4-FFF2-40B4-BE49-F238E27FC236}">
                  <a16:creationId xmlns:a16="http://schemas.microsoft.com/office/drawing/2014/main" id="{16DE2DAF-3506-EE41-8E70-FE4A62D6A74B}"/>
                </a:ext>
              </a:extLst>
            </p:cNvPr>
            <p:cNvSpPr txBox="1"/>
            <p:nvPr/>
          </p:nvSpPr>
          <p:spPr>
            <a:xfrm>
              <a:off x="1054100" y="1104900"/>
              <a:ext cx="787400" cy="261610"/>
            </a:xfrm>
            <a:prstGeom prst="rect">
              <a:avLst/>
            </a:prstGeom>
            <a:noFill/>
          </p:spPr>
          <p:txBody>
            <a:bodyPr vert="horz" rtlCol="0">
              <a:spAutoFit/>
            </a:bodyPr>
            <a:lstStyle/>
            <a:p>
              <a:r>
                <a:rPr lang="en-US" sz="1100">
                  <a:solidFill>
                    <a:srgbClr val="000000"/>
                  </a:solidFill>
                </a:rPr>
                <a:t>Price</a:t>
              </a:r>
            </a:p>
          </p:txBody>
        </p:sp>
      </p:grpSp>
      <p:cxnSp>
        <p:nvCxnSpPr>
          <p:cNvPr id="10" name="Straight Connector 9">
            <a:extLst>
              <a:ext uri="{FF2B5EF4-FFF2-40B4-BE49-F238E27FC236}">
                <a16:creationId xmlns:a16="http://schemas.microsoft.com/office/drawing/2014/main" id="{B03FB42A-CDF2-6754-4B6D-06F1123FB0B4}"/>
              </a:ext>
            </a:extLst>
          </p:cNvPr>
          <p:cNvCxnSpPr/>
          <p:nvPr/>
        </p:nvCxnSpPr>
        <p:spPr>
          <a:xfrm flipH="1">
            <a:off x="2216150" y="1494536"/>
            <a:ext cx="4368800" cy="4483100"/>
          </a:xfrm>
          <a:prstGeom prst="line">
            <a:avLst/>
          </a:prstGeom>
          <a:ln w="1270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F876A98D-58DB-F457-91E5-E95E88507BAB}"/>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0C905B6B-5A3A-6062-961D-822789AC7A07}"/>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3046A04-32F8-FA83-2AF1-2A85CAE0C4B6}"/>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E73E6368-C98D-4B75-07CB-ECB8E44612A1}"/>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08C98BA-C2C7-2385-74C2-92EE42FC67D4}"/>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823420E-2333-772A-934A-A642C9218F8A}"/>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4CC7F2C4-575C-0C34-A5C8-F79FD322A12F}"/>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25" name="TextBox 24">
            <a:extLst>
              <a:ext uri="{FF2B5EF4-FFF2-40B4-BE49-F238E27FC236}">
                <a16:creationId xmlns:a16="http://schemas.microsoft.com/office/drawing/2014/main" id="{F3E8E3E6-E914-1157-7CC6-024BD7FF0DE2}"/>
              </a:ext>
            </a:extLst>
          </p:cNvPr>
          <p:cNvSpPr txBox="1"/>
          <p:nvPr/>
        </p:nvSpPr>
        <p:spPr>
          <a:xfrm>
            <a:off x="2209800" y="660400"/>
            <a:ext cx="4521200" cy="584775"/>
          </a:xfrm>
          <a:prstGeom prst="rect">
            <a:avLst/>
          </a:prstGeom>
          <a:noFill/>
        </p:spPr>
        <p:txBody>
          <a:bodyPr vert="horz" rtlCol="0">
            <a:spAutoFit/>
          </a:bodyPr>
          <a:lstStyle/>
          <a:p>
            <a:pPr algn="ctr"/>
            <a:r>
              <a:rPr lang="en-US" sz="1600" dirty="0">
                <a:solidFill>
                  <a:srgbClr val="000000"/>
                </a:solidFill>
              </a:rPr>
              <a:t>Things That Shift the Supply Curve </a:t>
            </a:r>
          </a:p>
          <a:p>
            <a:pPr algn="ctr"/>
            <a:r>
              <a:rPr lang="en-US" sz="1600" dirty="0">
                <a:solidFill>
                  <a:srgbClr val="000000"/>
                </a:solidFill>
              </a:rPr>
              <a:t>(A.K.A. Determinants of Supply)</a:t>
            </a:r>
          </a:p>
        </p:txBody>
      </p:sp>
      <p:sp>
        <p:nvSpPr>
          <p:cNvPr id="2" name="TextBox 1">
            <a:extLst>
              <a:ext uri="{FF2B5EF4-FFF2-40B4-BE49-F238E27FC236}">
                <a16:creationId xmlns:a16="http://schemas.microsoft.com/office/drawing/2014/main" id="{65DAFFEA-D237-95B5-AF0A-5D79CEFA15BF}"/>
              </a:ext>
            </a:extLst>
          </p:cNvPr>
          <p:cNvSpPr txBox="1"/>
          <p:nvPr/>
        </p:nvSpPr>
        <p:spPr>
          <a:xfrm>
            <a:off x="6761911" y="2269694"/>
            <a:ext cx="3232509" cy="2585323"/>
          </a:xfrm>
          <a:prstGeom prst="rect">
            <a:avLst/>
          </a:prstGeom>
          <a:noFill/>
        </p:spPr>
        <p:txBody>
          <a:bodyPr wrap="square" rtlCol="0">
            <a:spAutoFit/>
          </a:bodyPr>
          <a:lstStyle/>
          <a:p>
            <a:r>
              <a:rPr lang="en-US" sz="1800" dirty="0">
                <a:solidFill>
                  <a:srgbClr val="000000"/>
                </a:solidFill>
              </a:rPr>
              <a:t>Changes in:</a:t>
            </a:r>
          </a:p>
          <a:p>
            <a:endParaRPr lang="en-US" sz="1800" dirty="0">
              <a:solidFill>
                <a:srgbClr val="000000"/>
              </a:solidFill>
            </a:endParaRPr>
          </a:p>
          <a:p>
            <a:pPr marL="285750" indent="-285750">
              <a:buFont typeface="Arial" panose="020B0604020202020204" pitchFamily="34" charset="0"/>
              <a:buChar char="•"/>
            </a:pPr>
            <a:r>
              <a:rPr lang="en-US" sz="1800" dirty="0">
                <a:solidFill>
                  <a:srgbClr val="000000"/>
                </a:solidFill>
              </a:rPr>
              <a:t>Producers Expectations</a:t>
            </a:r>
          </a:p>
          <a:p>
            <a:pPr marL="285750" indent="-285750">
              <a:buFont typeface="Arial" panose="020B0604020202020204" pitchFamily="34" charset="0"/>
              <a:buChar char="•"/>
            </a:pPr>
            <a:r>
              <a:rPr lang="en-US" sz="1800" dirty="0">
                <a:solidFill>
                  <a:srgbClr val="000000"/>
                </a:solidFill>
              </a:rPr>
              <a:t>Government Policies</a:t>
            </a:r>
          </a:p>
          <a:p>
            <a:pPr marL="285750" indent="-285750">
              <a:buFont typeface="Arial" panose="020B0604020202020204" pitchFamily="34" charset="0"/>
              <a:buChar char="•"/>
            </a:pPr>
            <a:r>
              <a:rPr lang="en-US" sz="1800" dirty="0">
                <a:solidFill>
                  <a:srgbClr val="000000"/>
                </a:solidFill>
              </a:rPr>
              <a:t>Technology</a:t>
            </a:r>
          </a:p>
          <a:p>
            <a:pPr marL="285750" indent="-285750">
              <a:buFont typeface="Arial" panose="020B0604020202020204" pitchFamily="34" charset="0"/>
              <a:buChar char="•"/>
            </a:pPr>
            <a:r>
              <a:rPr lang="en-US" sz="1800" dirty="0">
                <a:solidFill>
                  <a:srgbClr val="000000"/>
                </a:solidFill>
              </a:rPr>
              <a:t>Prices of Other Goods Produced by the Firm</a:t>
            </a:r>
          </a:p>
          <a:p>
            <a:pPr marL="285750" indent="-285750">
              <a:buFont typeface="Arial" panose="020B0604020202020204" pitchFamily="34" charset="0"/>
              <a:buChar char="•"/>
            </a:pPr>
            <a:r>
              <a:rPr lang="en-US" sz="1800" dirty="0">
                <a:solidFill>
                  <a:srgbClr val="000000"/>
                </a:solidFill>
              </a:rPr>
              <a:t>the Number of Producers</a:t>
            </a:r>
          </a:p>
          <a:p>
            <a:pPr marL="285750" indent="-285750">
              <a:buFont typeface="Arial" panose="020B0604020202020204" pitchFamily="34" charset="0"/>
              <a:buChar char="•"/>
            </a:pPr>
            <a:r>
              <a:rPr lang="en-US" sz="1800" dirty="0">
                <a:solidFill>
                  <a:srgbClr val="000000"/>
                </a:solidFill>
              </a:rPr>
              <a:t>Input Prices</a:t>
            </a:r>
          </a:p>
        </p:txBody>
      </p:sp>
    </p:spTree>
    <p:extLst>
      <p:ext uri="{BB962C8B-B14F-4D97-AF65-F5344CB8AC3E}">
        <p14:creationId xmlns:p14="http://schemas.microsoft.com/office/powerpoint/2010/main" val="4002836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D14A68B-0918-1218-4C13-FC5AEF523641}"/>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43D8994B-92AE-A2F0-3EC1-21DBC8314C8A}"/>
              </a:ext>
            </a:extLst>
          </p:cNvPr>
          <p:cNvSpPr txBox="1"/>
          <p:nvPr/>
        </p:nvSpPr>
        <p:spPr>
          <a:xfrm>
            <a:off x="128397" y="101600"/>
            <a:ext cx="3121406"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E7171466-AF98-AF50-B7F0-3F53BBFC0C62}"/>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6B28A0FB-EC2B-C765-5C77-CD5DF5B7F404}"/>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50082C83-1383-AE88-053D-760CA6CD878B}"/>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C0B030E3-1FF1-1DEE-351B-A2621914C276}"/>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418BEF1C-CD03-0086-A11B-3B62131A4DC1}"/>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81B1083A-49A4-0A2F-4400-634C1034E653}"/>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5357632-07C9-2524-0649-5A8104138361}"/>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3EDB9E04-5F4E-9F0F-31F5-ADB59D888BC3}"/>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83648413-0F2E-4929-27D6-03C515A26181}"/>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1B762E6B-AB7A-5D8D-7F8C-76F85B435CD7}"/>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84ED7DD-78C5-A991-EC60-FE069D7F8210}"/>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128E9612-00F1-5AD9-17D1-491C9A548AB1}"/>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8402E43D-9C58-5822-C799-00D7AADB3B41}"/>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4C72B7B8-038D-62DF-13F9-F928CF2C74B2}"/>
              </a:ext>
            </a:extLst>
          </p:cNvPr>
          <p:cNvSpPr txBox="1"/>
          <p:nvPr/>
        </p:nvSpPr>
        <p:spPr>
          <a:xfrm>
            <a:off x="6908800" y="1485900"/>
            <a:ext cx="3327400" cy="3693319"/>
          </a:xfrm>
          <a:prstGeom prst="rect">
            <a:avLst/>
          </a:prstGeom>
          <a:noFill/>
        </p:spPr>
        <p:txBody>
          <a:bodyPr vert="horz" rtlCol="0">
            <a:spAutoFit/>
          </a:bodyPr>
          <a:lstStyle/>
          <a:p>
            <a:endParaRPr lang="en-US" dirty="0"/>
          </a:p>
          <a:p>
            <a:r>
              <a:rPr lang="en-US" b="1" dirty="0"/>
              <a:t>Market: </a:t>
            </a:r>
            <a:r>
              <a:rPr lang="en-US" dirty="0"/>
              <a:t>Orange Juice</a:t>
            </a:r>
          </a:p>
          <a:p>
            <a:endParaRPr lang="en-US" dirty="0"/>
          </a:p>
          <a:p>
            <a:r>
              <a:rPr lang="en-US" b="1" dirty="0"/>
              <a:t>Situation: </a:t>
            </a:r>
            <a:r>
              <a:rPr lang="en-US" dirty="0"/>
              <a:t>News reports are pointing out the health benefits of orange juice.</a:t>
            </a:r>
          </a:p>
          <a:p>
            <a:endParaRPr lang="en-US" dirty="0"/>
          </a:p>
          <a:p>
            <a:r>
              <a:rPr lang="en-US" b="1" dirty="0"/>
              <a:t>Change</a:t>
            </a:r>
            <a:r>
              <a:rPr lang="en-US" dirty="0"/>
              <a:t>: Consumer Tastes and Preferences</a:t>
            </a:r>
          </a:p>
          <a:p>
            <a:endParaRPr lang="en-US" dirty="0"/>
          </a:p>
          <a:p>
            <a:r>
              <a:rPr lang="en-US" b="1" dirty="0"/>
              <a:t>Shift:?</a:t>
            </a:r>
          </a:p>
          <a:p>
            <a:endParaRPr lang="en-US" dirty="0"/>
          </a:p>
          <a:p>
            <a:r>
              <a:rPr lang="en-US" b="1" dirty="0"/>
              <a:t>Result:?</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4CB1DB19-3F22-6289-E98C-153D48D333FB}"/>
              </a:ext>
            </a:extLst>
          </p:cNvPr>
          <p:cNvSpPr txBox="1"/>
          <p:nvPr/>
        </p:nvSpPr>
        <p:spPr>
          <a:xfrm>
            <a:off x="2923636" y="656191"/>
            <a:ext cx="5003800" cy="584775"/>
          </a:xfrm>
          <a:prstGeom prst="rect">
            <a:avLst/>
          </a:prstGeom>
          <a:noFill/>
        </p:spPr>
        <p:txBody>
          <a:bodyPr vert="horz" rtlCol="0">
            <a:spAutoFit/>
          </a:bodyPr>
          <a:lstStyle/>
          <a:p>
            <a:r>
              <a:rPr lang="en-US" sz="1600" dirty="0">
                <a:solidFill>
                  <a:srgbClr val="000000"/>
                </a:solidFill>
              </a:rPr>
              <a:t>Things That Change Pe and </a:t>
            </a:r>
            <a:r>
              <a:rPr lang="en-US" sz="1600" dirty="0" err="1">
                <a:solidFill>
                  <a:srgbClr val="000000"/>
                </a:solidFill>
              </a:rPr>
              <a:t>Qe</a:t>
            </a:r>
            <a:r>
              <a:rPr lang="en-US" sz="1600" dirty="0">
                <a:solidFill>
                  <a:srgbClr val="000000"/>
                </a:solidFill>
              </a:rPr>
              <a:t> </a:t>
            </a:r>
          </a:p>
          <a:p>
            <a:r>
              <a:rPr lang="en-US" sz="1600" dirty="0">
                <a:solidFill>
                  <a:srgbClr val="000000"/>
                </a:solidFill>
              </a:rPr>
              <a:t>(A.K.A. Equilibrium Price and Quantity)</a:t>
            </a:r>
            <a:endParaRPr lang="en-US" sz="1600" baseline="-25000" dirty="0">
              <a:solidFill>
                <a:srgbClr val="000000"/>
              </a:solidFill>
            </a:endParaRPr>
          </a:p>
        </p:txBody>
      </p:sp>
    </p:spTree>
    <p:extLst>
      <p:ext uri="{BB962C8B-B14F-4D97-AF65-F5344CB8AC3E}">
        <p14:creationId xmlns:p14="http://schemas.microsoft.com/office/powerpoint/2010/main" val="4284583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D14A68B-0918-1218-4C13-FC5AEF523641}"/>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43D8994B-92AE-A2F0-3EC1-21DBC8314C8A}"/>
              </a:ext>
            </a:extLst>
          </p:cNvPr>
          <p:cNvSpPr txBox="1"/>
          <p:nvPr/>
        </p:nvSpPr>
        <p:spPr>
          <a:xfrm>
            <a:off x="128397" y="101600"/>
            <a:ext cx="3121406"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E7171466-AF98-AF50-B7F0-3F53BBFC0C62}"/>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6B28A0FB-EC2B-C765-5C77-CD5DF5B7F404}"/>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50082C83-1383-AE88-053D-760CA6CD878B}"/>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C0B030E3-1FF1-1DEE-351B-A2621914C276}"/>
                </a:ext>
              </a:extLst>
            </p:cNvPr>
            <p:cNvSpPr txBox="1"/>
            <p:nvPr/>
          </p:nvSpPr>
          <p:spPr>
            <a:xfrm>
              <a:off x="5283200" y="6616700"/>
              <a:ext cx="3657600" cy="261610"/>
            </a:xfrm>
            <a:prstGeom prst="rect">
              <a:avLst/>
            </a:prstGeom>
            <a:noFill/>
          </p:spPr>
          <p:txBody>
            <a:bodyPr vert="horz" rtlCol="0">
              <a:spAutoFit/>
            </a:bodyPr>
            <a:lstStyle/>
            <a:p>
              <a:pPr algn="ctr"/>
              <a:r>
                <a:rPr lang="en-US" sz="1100">
                  <a:solidFill>
                    <a:srgbClr val="000000"/>
                  </a:solidFill>
                </a:rPr>
                <a:t>Quantity</a:t>
              </a:r>
            </a:p>
          </p:txBody>
        </p:sp>
        <p:sp>
          <p:nvSpPr>
            <p:cNvPr id="8" name="TextBox 7">
              <a:extLst>
                <a:ext uri="{FF2B5EF4-FFF2-40B4-BE49-F238E27FC236}">
                  <a16:creationId xmlns:a16="http://schemas.microsoft.com/office/drawing/2014/main" id="{418BEF1C-CD03-0086-A11B-3B62131A4DC1}"/>
                </a:ext>
              </a:extLst>
            </p:cNvPr>
            <p:cNvSpPr txBox="1"/>
            <p:nvPr/>
          </p:nvSpPr>
          <p:spPr>
            <a:xfrm>
              <a:off x="1054100" y="1104900"/>
              <a:ext cx="787400" cy="261610"/>
            </a:xfrm>
            <a:prstGeom prst="rect">
              <a:avLst/>
            </a:prstGeom>
            <a:noFill/>
          </p:spPr>
          <p:txBody>
            <a:bodyPr vert="horz" rtlCol="0">
              <a:spAutoFit/>
            </a:bodyPr>
            <a:lstStyle/>
            <a:p>
              <a:r>
                <a:rPr lang="en-US" sz="1100">
                  <a:solidFill>
                    <a:srgbClr val="000000"/>
                  </a:solidFill>
                </a:rPr>
                <a:t>Price</a:t>
              </a:r>
            </a:p>
          </p:txBody>
        </p:sp>
      </p:grpSp>
      <p:cxnSp>
        <p:nvCxnSpPr>
          <p:cNvPr id="10" name="Straight Connector 9">
            <a:extLst>
              <a:ext uri="{FF2B5EF4-FFF2-40B4-BE49-F238E27FC236}">
                <a16:creationId xmlns:a16="http://schemas.microsoft.com/office/drawing/2014/main" id="{81B1083A-49A4-0A2F-4400-634C1034E653}"/>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5357632-07C9-2524-0649-5A8104138361}"/>
              </a:ext>
            </a:extLst>
          </p:cNvPr>
          <p:cNvSpPr txBox="1"/>
          <p:nvPr/>
        </p:nvSpPr>
        <p:spPr>
          <a:xfrm>
            <a:off x="6616700" y="1244600"/>
            <a:ext cx="457200" cy="261610"/>
          </a:xfrm>
          <a:prstGeom prst="rect">
            <a:avLst/>
          </a:prstGeom>
          <a:noFill/>
        </p:spPr>
        <p:txBody>
          <a:bodyPr vert="horz" rtlCol="0">
            <a:spAutoFit/>
          </a:bodyPr>
          <a:lstStyle/>
          <a:p>
            <a:r>
              <a:rPr lang="en-US" sz="1100">
                <a:solidFill>
                  <a:srgbClr val="000000"/>
                </a:solidFill>
              </a:rPr>
              <a:t>S</a:t>
            </a:r>
          </a:p>
        </p:txBody>
      </p:sp>
      <p:cxnSp>
        <p:nvCxnSpPr>
          <p:cNvPr id="12" name="Straight Connector 11">
            <a:extLst>
              <a:ext uri="{FF2B5EF4-FFF2-40B4-BE49-F238E27FC236}">
                <a16:creationId xmlns:a16="http://schemas.microsoft.com/office/drawing/2014/main" id="{3EDB9E04-5F4E-9F0F-31F5-ADB59D888BC3}"/>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83648413-0F2E-4929-27D6-03C515A26181}"/>
              </a:ext>
            </a:extLst>
          </p:cNvPr>
          <p:cNvSpPr txBox="1"/>
          <p:nvPr/>
        </p:nvSpPr>
        <p:spPr>
          <a:xfrm>
            <a:off x="6731000" y="5791200"/>
            <a:ext cx="482600" cy="276999"/>
          </a:xfrm>
          <a:prstGeom prst="rect">
            <a:avLst/>
          </a:prstGeom>
          <a:noFill/>
        </p:spPr>
        <p:txBody>
          <a:bodyPr vert="horz" rtlCol="0">
            <a:spAutoFit/>
          </a:bodyPr>
          <a:lstStyle/>
          <a:p>
            <a:r>
              <a:rPr lang="en-US" sz="1200">
                <a:solidFill>
                  <a:srgbClr val="000000"/>
                </a:solidFill>
              </a:rPr>
              <a:t>D</a:t>
            </a:r>
          </a:p>
        </p:txBody>
      </p:sp>
      <p:cxnSp>
        <p:nvCxnSpPr>
          <p:cNvPr id="14" name="Straight Connector 13">
            <a:extLst>
              <a:ext uri="{FF2B5EF4-FFF2-40B4-BE49-F238E27FC236}">
                <a16:creationId xmlns:a16="http://schemas.microsoft.com/office/drawing/2014/main" id="{1B762E6B-AB7A-5D8D-7F8C-76F85B435CD7}"/>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84ED7DD-78C5-A991-EC60-FE069D7F8210}"/>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128E9612-00F1-5AD9-17D1-491C9A548AB1}"/>
              </a:ext>
            </a:extLst>
          </p:cNvPr>
          <p:cNvSpPr txBox="1"/>
          <p:nvPr/>
        </p:nvSpPr>
        <p:spPr>
          <a:xfrm>
            <a:off x="1231900" y="3467100"/>
            <a:ext cx="584200" cy="276999"/>
          </a:xfrm>
          <a:prstGeom prst="rect">
            <a:avLst/>
          </a:prstGeom>
          <a:noFill/>
        </p:spPr>
        <p:txBody>
          <a:bodyPr vert="horz" rtlCol="0">
            <a:spAutoFit/>
          </a:bodyPr>
          <a:lstStyle/>
          <a:p>
            <a:r>
              <a:rPr lang="en-US" sz="1200">
                <a:solidFill>
                  <a:srgbClr val="000000"/>
                </a:solidFill>
              </a:rPr>
              <a:t>Pe</a:t>
            </a:r>
            <a:endParaRPr lang="en-US" sz="1200" baseline="-25000">
              <a:solidFill>
                <a:srgbClr val="000000"/>
              </a:solidFill>
            </a:endParaRPr>
          </a:p>
        </p:txBody>
      </p:sp>
      <p:sp>
        <p:nvSpPr>
          <p:cNvPr id="17" name="TextBox 16">
            <a:extLst>
              <a:ext uri="{FF2B5EF4-FFF2-40B4-BE49-F238E27FC236}">
                <a16:creationId xmlns:a16="http://schemas.microsoft.com/office/drawing/2014/main" id="{8402E43D-9C58-5822-C799-00D7AADB3B41}"/>
              </a:ext>
            </a:extLst>
          </p:cNvPr>
          <p:cNvSpPr txBox="1"/>
          <p:nvPr/>
        </p:nvSpPr>
        <p:spPr>
          <a:xfrm>
            <a:off x="4305300" y="6629400"/>
            <a:ext cx="584200" cy="261610"/>
          </a:xfrm>
          <a:prstGeom prst="rect">
            <a:avLst/>
          </a:prstGeom>
          <a:noFill/>
        </p:spPr>
        <p:txBody>
          <a:bodyPr vert="horz" rtlCol="0">
            <a:spAutoFit/>
          </a:bodyPr>
          <a:lstStyle/>
          <a:p>
            <a:r>
              <a:rPr lang="en-US" sz="1100">
                <a:solidFill>
                  <a:srgbClr val="000000"/>
                </a:solidFill>
              </a:rPr>
              <a:t>Qe</a:t>
            </a:r>
            <a:endParaRPr lang="en-US" sz="1100" baseline="-25000">
              <a:solidFill>
                <a:srgbClr val="000000"/>
              </a:solidFill>
            </a:endParaRPr>
          </a:p>
        </p:txBody>
      </p:sp>
      <p:sp>
        <p:nvSpPr>
          <p:cNvPr id="18" name="TextBox 17">
            <a:extLst>
              <a:ext uri="{FF2B5EF4-FFF2-40B4-BE49-F238E27FC236}">
                <a16:creationId xmlns:a16="http://schemas.microsoft.com/office/drawing/2014/main" id="{4C72B7B8-038D-62DF-13F9-F928CF2C74B2}"/>
              </a:ext>
            </a:extLst>
          </p:cNvPr>
          <p:cNvSpPr txBox="1"/>
          <p:nvPr/>
        </p:nvSpPr>
        <p:spPr>
          <a:xfrm>
            <a:off x="6908800" y="1485900"/>
            <a:ext cx="3327400" cy="3693319"/>
          </a:xfrm>
          <a:prstGeom prst="rect">
            <a:avLst/>
          </a:prstGeom>
          <a:noFill/>
        </p:spPr>
        <p:txBody>
          <a:bodyPr vert="horz" rtlCol="0">
            <a:spAutoFit/>
          </a:bodyPr>
          <a:lstStyle/>
          <a:p>
            <a:endParaRPr lang="en-US" dirty="0"/>
          </a:p>
          <a:p>
            <a:r>
              <a:rPr lang="en-US" b="1" dirty="0"/>
              <a:t>Market: </a:t>
            </a:r>
            <a:r>
              <a:rPr lang="en-US" dirty="0"/>
              <a:t>Orange Juice</a:t>
            </a:r>
          </a:p>
          <a:p>
            <a:endParaRPr lang="en-US" dirty="0"/>
          </a:p>
          <a:p>
            <a:r>
              <a:rPr lang="en-US" b="1" dirty="0"/>
              <a:t>Situation: </a:t>
            </a:r>
            <a:r>
              <a:rPr lang="en-US" dirty="0"/>
              <a:t>News reports are pointing out the health benefits of orange juice.</a:t>
            </a:r>
          </a:p>
          <a:p>
            <a:endParaRPr lang="en-US" dirty="0"/>
          </a:p>
          <a:p>
            <a:r>
              <a:rPr lang="en-US" b="1" dirty="0"/>
              <a:t>Change</a:t>
            </a:r>
            <a:r>
              <a:rPr lang="en-US" dirty="0"/>
              <a:t>: Consumer Tastes and Preferences</a:t>
            </a:r>
          </a:p>
          <a:p>
            <a:endParaRPr lang="en-US" dirty="0"/>
          </a:p>
          <a:p>
            <a:r>
              <a:rPr lang="en-US" b="1" dirty="0"/>
              <a:t>Shift: </a:t>
            </a:r>
            <a:r>
              <a:rPr lang="en-US" dirty="0"/>
              <a:t>Increase in Demand</a:t>
            </a:r>
          </a:p>
          <a:p>
            <a:endParaRPr lang="en-US" dirty="0"/>
          </a:p>
          <a:p>
            <a:r>
              <a:rPr lang="en-US" b="1" dirty="0"/>
              <a:t>Result: </a:t>
            </a:r>
            <a:r>
              <a:rPr lang="en-US" dirty="0"/>
              <a:t>Pe and </a:t>
            </a:r>
            <a:r>
              <a:rPr lang="en-US" dirty="0" err="1"/>
              <a:t>Qe</a:t>
            </a:r>
            <a:r>
              <a:rPr lang="en-US" dirty="0"/>
              <a:t> increase</a:t>
            </a:r>
            <a:endParaRPr lang="en-US" sz="1400" baseline="-25000" dirty="0">
              <a:solidFill>
                <a:srgbClr val="000000"/>
              </a:solidFill>
            </a:endParaRPr>
          </a:p>
        </p:txBody>
      </p:sp>
      <p:sp>
        <p:nvSpPr>
          <p:cNvPr id="19" name="TextBox 18">
            <a:extLst>
              <a:ext uri="{FF2B5EF4-FFF2-40B4-BE49-F238E27FC236}">
                <a16:creationId xmlns:a16="http://schemas.microsoft.com/office/drawing/2014/main" id="{4CB1DB19-3F22-6289-E98C-153D48D333FB}"/>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rPr>
              <a:t>Things That Change Pe and </a:t>
            </a:r>
            <a:r>
              <a:rPr lang="en-US" sz="1600" dirty="0" err="1">
                <a:solidFill>
                  <a:srgbClr val="000000"/>
                </a:solidFill>
              </a:rPr>
              <a:t>Qe</a:t>
            </a:r>
            <a:r>
              <a:rPr lang="en-US" sz="1600" dirty="0">
                <a:solidFill>
                  <a:srgbClr val="000000"/>
                </a:solidFill>
              </a:rPr>
              <a:t> </a:t>
            </a:r>
          </a:p>
          <a:p>
            <a:r>
              <a:rPr lang="en-US" sz="1600" dirty="0">
                <a:solidFill>
                  <a:srgbClr val="000000"/>
                </a:solidFill>
              </a:rPr>
              <a:t>(A.K.A. Equilibrium Price and Quantity)</a:t>
            </a:r>
            <a:endParaRPr lang="en-US" sz="1600" baseline="-25000" dirty="0">
              <a:solidFill>
                <a:srgbClr val="000000"/>
              </a:solidFill>
            </a:endParaRPr>
          </a:p>
        </p:txBody>
      </p:sp>
      <p:cxnSp>
        <p:nvCxnSpPr>
          <p:cNvPr id="20" name="Straight Connector 19">
            <a:extLst>
              <a:ext uri="{FF2B5EF4-FFF2-40B4-BE49-F238E27FC236}">
                <a16:creationId xmlns:a16="http://schemas.microsoft.com/office/drawing/2014/main" id="{D6CB5A73-95F6-C1A3-8DF5-93D2AF679C8E}"/>
              </a:ext>
            </a:extLst>
          </p:cNvPr>
          <p:cNvCxnSpPr/>
          <p:nvPr/>
        </p:nvCxnSpPr>
        <p:spPr>
          <a:xfrm>
            <a:off x="3105150" y="1304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0F0793A7-BCCF-B9A9-4785-1542727084A6}"/>
              </a:ext>
            </a:extLst>
          </p:cNvPr>
          <p:cNvSpPr txBox="1"/>
          <p:nvPr/>
        </p:nvSpPr>
        <p:spPr>
          <a:xfrm>
            <a:off x="7302500" y="5676900"/>
            <a:ext cx="508000" cy="261610"/>
          </a:xfrm>
          <a:prstGeom prst="rect">
            <a:avLst/>
          </a:prstGeom>
          <a:noFill/>
        </p:spPr>
        <p:txBody>
          <a:bodyPr vert="horz" rtlCol="0">
            <a:spAutoFit/>
          </a:bodyPr>
          <a:lstStyle/>
          <a:p>
            <a:r>
              <a:rPr lang="en-US" sz="1100">
                <a:solidFill>
                  <a:srgbClr val="000000"/>
                </a:solidFill>
              </a:rPr>
              <a:t>D'</a:t>
            </a:r>
          </a:p>
        </p:txBody>
      </p:sp>
      <p:cxnSp>
        <p:nvCxnSpPr>
          <p:cNvPr id="22" name="Straight Connector 21">
            <a:extLst>
              <a:ext uri="{FF2B5EF4-FFF2-40B4-BE49-F238E27FC236}">
                <a16:creationId xmlns:a16="http://schemas.microsoft.com/office/drawing/2014/main" id="{84B8D94F-011B-C6C3-3E45-EFB44BD736F7}"/>
              </a:ext>
            </a:extLst>
          </p:cNvPr>
          <p:cNvCxnSpPr/>
          <p:nvPr/>
        </p:nvCxnSpPr>
        <p:spPr>
          <a:xfrm>
            <a:off x="3545840" y="2356104"/>
            <a:ext cx="429768"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12936F2-98E4-B77F-28D0-1D8875E87C18}"/>
              </a:ext>
            </a:extLst>
          </p:cNvPr>
          <p:cNvCxnSpPr/>
          <p:nvPr/>
        </p:nvCxnSpPr>
        <p:spPr>
          <a:xfrm>
            <a:off x="5390388" y="4385691"/>
            <a:ext cx="429768"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0C4AF79-2556-A5EB-A798-772158178AD8}"/>
              </a:ext>
            </a:extLst>
          </p:cNvPr>
          <p:cNvCxnSpPr/>
          <p:nvPr/>
        </p:nvCxnSpPr>
        <p:spPr>
          <a:xfrm flipH="1">
            <a:off x="1689100" y="3234436"/>
            <a:ext cx="320675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932884D-615C-7257-F742-F4D9C705E3B6}"/>
              </a:ext>
            </a:extLst>
          </p:cNvPr>
          <p:cNvCxnSpPr/>
          <p:nvPr/>
        </p:nvCxnSpPr>
        <p:spPr>
          <a:xfrm>
            <a:off x="4895850" y="3234436"/>
            <a:ext cx="0" cy="3293364"/>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D0CE3A20-2C7D-31EF-7FC4-21E008D73CA2}"/>
              </a:ext>
            </a:extLst>
          </p:cNvPr>
          <p:cNvSpPr txBox="1"/>
          <p:nvPr/>
        </p:nvSpPr>
        <p:spPr>
          <a:xfrm>
            <a:off x="1231900" y="3098800"/>
            <a:ext cx="609600" cy="261610"/>
          </a:xfrm>
          <a:prstGeom prst="rect">
            <a:avLst/>
          </a:prstGeom>
          <a:noFill/>
        </p:spPr>
        <p:txBody>
          <a:bodyPr vert="horz" rtlCol="0">
            <a:spAutoFit/>
          </a:bodyPr>
          <a:lstStyle/>
          <a:p>
            <a:r>
              <a:rPr lang="en-US" sz="1100">
                <a:solidFill>
                  <a:srgbClr val="000000"/>
                </a:solidFill>
              </a:rPr>
              <a:t>P'e</a:t>
            </a:r>
            <a:endParaRPr lang="en-US" sz="1100" baseline="-25000">
              <a:solidFill>
                <a:srgbClr val="000000"/>
              </a:solidFill>
            </a:endParaRPr>
          </a:p>
        </p:txBody>
      </p:sp>
      <p:sp>
        <p:nvSpPr>
          <p:cNvPr id="27" name="TextBox 26">
            <a:extLst>
              <a:ext uri="{FF2B5EF4-FFF2-40B4-BE49-F238E27FC236}">
                <a16:creationId xmlns:a16="http://schemas.microsoft.com/office/drawing/2014/main" id="{6C5789A6-A917-21AE-4678-64D611CA1BF0}"/>
              </a:ext>
            </a:extLst>
          </p:cNvPr>
          <p:cNvSpPr txBox="1"/>
          <p:nvPr/>
        </p:nvSpPr>
        <p:spPr>
          <a:xfrm>
            <a:off x="4699000" y="6629400"/>
            <a:ext cx="635000" cy="261610"/>
          </a:xfrm>
          <a:prstGeom prst="rect">
            <a:avLst/>
          </a:prstGeom>
          <a:noFill/>
        </p:spPr>
        <p:txBody>
          <a:bodyPr vert="horz" rtlCol="0">
            <a:spAutoFit/>
          </a:bodyPr>
          <a:lstStyle/>
          <a:p>
            <a:r>
              <a:rPr lang="en-US" sz="1100">
                <a:solidFill>
                  <a:srgbClr val="000000"/>
                </a:solidFill>
              </a:rPr>
              <a:t>Q'e</a:t>
            </a:r>
            <a:endParaRPr lang="en-US" sz="1100" baseline="-25000">
              <a:solidFill>
                <a:srgbClr val="000000"/>
              </a:solidFill>
            </a:endParaRPr>
          </a:p>
        </p:txBody>
      </p:sp>
    </p:spTree>
    <p:extLst>
      <p:ext uri="{BB962C8B-B14F-4D97-AF65-F5344CB8AC3E}">
        <p14:creationId xmlns:p14="http://schemas.microsoft.com/office/powerpoint/2010/main" val="1505086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31F5B13-FB39-F907-C22C-9A67792E0CD0}"/>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1B3109D-2826-AE2A-C92E-0E2C45C30417}"/>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711B2D85-7E75-D83F-1BB4-6CB66C4A3631}"/>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A5FC02CB-89A2-89D6-4358-2EEC443A1243}"/>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68977ACF-2852-0148-842B-5D0F62986E1E}"/>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F1D450DA-2C51-6264-76EB-64953ADDA54C}"/>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B83E65D9-7CE4-E443-812B-4A1ACC8E0ABC}"/>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724C6E31-13BE-6E89-F1E8-A9BBF582BFE2}"/>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B7A33F5-E8AB-13FF-090E-BC9EB4B62458}"/>
              </a:ext>
            </a:extLst>
          </p:cNvPr>
          <p:cNvSpPr txBox="1"/>
          <p:nvPr/>
        </p:nvSpPr>
        <p:spPr>
          <a:xfrm>
            <a:off x="6616700" y="1244600"/>
            <a:ext cx="457200" cy="261610"/>
          </a:xfrm>
          <a:prstGeom prst="rect">
            <a:avLst/>
          </a:prstGeom>
          <a:noFill/>
        </p:spPr>
        <p:txBody>
          <a:bodyPr vert="horz" rtlCol="0">
            <a:spAutoFit/>
          </a:bodyPr>
          <a:lstStyle/>
          <a:p>
            <a:r>
              <a:rPr lang="en-US" sz="1100">
                <a:solidFill>
                  <a:srgbClr val="000000"/>
                </a:solidFill>
              </a:rPr>
              <a:t>S</a:t>
            </a:r>
          </a:p>
        </p:txBody>
      </p:sp>
      <p:cxnSp>
        <p:nvCxnSpPr>
          <p:cNvPr id="12" name="Straight Connector 11">
            <a:extLst>
              <a:ext uri="{FF2B5EF4-FFF2-40B4-BE49-F238E27FC236}">
                <a16:creationId xmlns:a16="http://schemas.microsoft.com/office/drawing/2014/main" id="{12925541-82DE-6D84-3D31-0407C140CAEB}"/>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3CE2FCFE-8DEC-5F1E-F613-11C2A457064A}"/>
              </a:ext>
            </a:extLst>
          </p:cNvPr>
          <p:cNvSpPr txBox="1"/>
          <p:nvPr/>
        </p:nvSpPr>
        <p:spPr>
          <a:xfrm>
            <a:off x="6731000" y="5791200"/>
            <a:ext cx="482600" cy="276999"/>
          </a:xfrm>
          <a:prstGeom prst="rect">
            <a:avLst/>
          </a:prstGeom>
          <a:noFill/>
        </p:spPr>
        <p:txBody>
          <a:bodyPr vert="horz" rtlCol="0">
            <a:spAutoFit/>
          </a:bodyPr>
          <a:lstStyle/>
          <a:p>
            <a:r>
              <a:rPr lang="en-US" sz="1200">
                <a:solidFill>
                  <a:srgbClr val="000000"/>
                </a:solidFill>
              </a:rPr>
              <a:t>D</a:t>
            </a:r>
          </a:p>
        </p:txBody>
      </p:sp>
      <p:cxnSp>
        <p:nvCxnSpPr>
          <p:cNvPr id="14" name="Straight Connector 13">
            <a:extLst>
              <a:ext uri="{FF2B5EF4-FFF2-40B4-BE49-F238E27FC236}">
                <a16:creationId xmlns:a16="http://schemas.microsoft.com/office/drawing/2014/main" id="{8E2F2470-6AA2-AFEF-DBA3-D2D18CC93F0B}"/>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BF8DED0-ABF0-2E43-F3A5-2FBA8BAE518E}"/>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B0ED238-60E4-070A-1481-A0EB49C65812}"/>
              </a:ext>
            </a:extLst>
          </p:cNvPr>
          <p:cNvSpPr txBox="1"/>
          <p:nvPr/>
        </p:nvSpPr>
        <p:spPr>
          <a:xfrm>
            <a:off x="1231900" y="3467100"/>
            <a:ext cx="584200" cy="276999"/>
          </a:xfrm>
          <a:prstGeom prst="rect">
            <a:avLst/>
          </a:prstGeom>
          <a:noFill/>
        </p:spPr>
        <p:txBody>
          <a:bodyPr vert="horz" rtlCol="0">
            <a:spAutoFit/>
          </a:bodyPr>
          <a:lstStyle/>
          <a:p>
            <a:r>
              <a:rPr lang="en-US" sz="1200">
                <a:solidFill>
                  <a:srgbClr val="000000"/>
                </a:solidFill>
              </a:rPr>
              <a:t>Pe</a:t>
            </a:r>
            <a:endParaRPr lang="en-US" sz="1200" baseline="-25000">
              <a:solidFill>
                <a:srgbClr val="000000"/>
              </a:solidFill>
            </a:endParaRPr>
          </a:p>
        </p:txBody>
      </p:sp>
      <p:sp>
        <p:nvSpPr>
          <p:cNvPr id="17" name="TextBox 16">
            <a:extLst>
              <a:ext uri="{FF2B5EF4-FFF2-40B4-BE49-F238E27FC236}">
                <a16:creationId xmlns:a16="http://schemas.microsoft.com/office/drawing/2014/main" id="{9B432F49-EDA5-3BCA-4587-C21792729550}"/>
              </a:ext>
            </a:extLst>
          </p:cNvPr>
          <p:cNvSpPr txBox="1"/>
          <p:nvPr/>
        </p:nvSpPr>
        <p:spPr>
          <a:xfrm>
            <a:off x="4305300" y="6629400"/>
            <a:ext cx="584200" cy="261610"/>
          </a:xfrm>
          <a:prstGeom prst="rect">
            <a:avLst/>
          </a:prstGeom>
          <a:noFill/>
        </p:spPr>
        <p:txBody>
          <a:bodyPr vert="horz" rtlCol="0">
            <a:spAutoFit/>
          </a:bodyPr>
          <a:lstStyle/>
          <a:p>
            <a:r>
              <a:rPr lang="en-US" sz="1100">
                <a:solidFill>
                  <a:srgbClr val="000000"/>
                </a:solidFill>
              </a:rPr>
              <a:t>Qe</a:t>
            </a:r>
            <a:endParaRPr lang="en-US" sz="1100" baseline="-25000">
              <a:solidFill>
                <a:srgbClr val="000000"/>
              </a:solidFill>
            </a:endParaRPr>
          </a:p>
        </p:txBody>
      </p:sp>
      <p:sp>
        <p:nvSpPr>
          <p:cNvPr id="18" name="TextBox 17">
            <a:extLst>
              <a:ext uri="{FF2B5EF4-FFF2-40B4-BE49-F238E27FC236}">
                <a16:creationId xmlns:a16="http://schemas.microsoft.com/office/drawing/2014/main" id="{DC272821-7BCC-17BE-BF40-A4371F9467B8}"/>
              </a:ext>
            </a:extLst>
          </p:cNvPr>
          <p:cNvSpPr txBox="1"/>
          <p:nvPr/>
        </p:nvSpPr>
        <p:spPr>
          <a:xfrm>
            <a:off x="6908800" y="1485900"/>
            <a:ext cx="3225800" cy="3139321"/>
          </a:xfrm>
          <a:prstGeom prst="rect">
            <a:avLst/>
          </a:prstGeom>
          <a:noFill/>
        </p:spPr>
        <p:txBody>
          <a:bodyPr vert="horz" rtlCol="0">
            <a:spAutoFit/>
          </a:bodyPr>
          <a:lstStyle/>
          <a:p>
            <a:endParaRPr lang="en-US" dirty="0"/>
          </a:p>
          <a:p>
            <a:r>
              <a:rPr lang="en-US" b="1" dirty="0"/>
              <a:t>Market: </a:t>
            </a:r>
            <a:r>
              <a:rPr lang="en-US" dirty="0"/>
              <a:t>Orange Juice</a:t>
            </a:r>
          </a:p>
          <a:p>
            <a:endParaRPr lang="en-US" dirty="0"/>
          </a:p>
          <a:p>
            <a:r>
              <a:rPr lang="en-US" b="1" dirty="0"/>
              <a:t>Situation: </a:t>
            </a:r>
            <a:r>
              <a:rPr lang="en-US" dirty="0"/>
              <a:t>Oranges freeze</a:t>
            </a:r>
          </a:p>
          <a:p>
            <a:r>
              <a:rPr lang="en-US" dirty="0"/>
              <a:t>in Florida</a:t>
            </a:r>
          </a:p>
          <a:p>
            <a:endParaRPr lang="en-US" dirty="0"/>
          </a:p>
          <a:p>
            <a:r>
              <a:rPr lang="en-US" b="1" dirty="0"/>
              <a:t>Change: </a:t>
            </a:r>
            <a:r>
              <a:rPr lang="en-US" dirty="0"/>
              <a:t>Resource Prices</a:t>
            </a:r>
          </a:p>
          <a:p>
            <a:endParaRPr lang="en-US" dirty="0"/>
          </a:p>
          <a:p>
            <a:r>
              <a:rPr lang="en-US" b="1" dirty="0"/>
              <a:t>Shift:?</a:t>
            </a:r>
          </a:p>
          <a:p>
            <a:endParaRPr lang="en-US" dirty="0"/>
          </a:p>
          <a:p>
            <a:r>
              <a:rPr lang="en-US" b="1" dirty="0"/>
              <a:t>Result:?</a:t>
            </a:r>
            <a:endParaRPr lang="en-US" sz="1400" b="1"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0225BD27-9B72-65D1-D107-EAB1A44A5C30}"/>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rPr>
              <a:t>Things That Change Pe and </a:t>
            </a:r>
            <a:r>
              <a:rPr lang="en-US" sz="1600" dirty="0" err="1">
                <a:solidFill>
                  <a:srgbClr val="000000"/>
                </a:solidFill>
              </a:rPr>
              <a:t>Qe</a:t>
            </a:r>
            <a:r>
              <a:rPr lang="en-US" sz="1600" dirty="0">
                <a:solidFill>
                  <a:srgbClr val="000000"/>
                </a:solidFill>
              </a:rPr>
              <a:t> </a:t>
            </a:r>
          </a:p>
          <a:p>
            <a:r>
              <a:rPr lang="en-US" sz="1600" dirty="0">
                <a:solidFill>
                  <a:srgbClr val="000000"/>
                </a:solidFill>
              </a:rPr>
              <a:t>(A.K.A. Equilibrium Price and Quantity)</a:t>
            </a:r>
            <a:endParaRPr lang="en-US" sz="1600" baseline="-25000" dirty="0">
              <a:solidFill>
                <a:srgbClr val="000000"/>
              </a:solidFill>
            </a:endParaRPr>
          </a:p>
        </p:txBody>
      </p:sp>
      <p:sp>
        <p:nvSpPr>
          <p:cNvPr id="26" name="TextBox 25">
            <a:extLst>
              <a:ext uri="{FF2B5EF4-FFF2-40B4-BE49-F238E27FC236}">
                <a16:creationId xmlns:a16="http://schemas.microsoft.com/office/drawing/2014/main" id="{47556A8C-CCE6-51EC-5E16-186265018AB2}"/>
              </a:ext>
            </a:extLst>
          </p:cNvPr>
          <p:cNvSpPr txBox="1"/>
          <p:nvPr/>
        </p:nvSpPr>
        <p:spPr>
          <a:xfrm>
            <a:off x="1231900" y="3022600"/>
            <a:ext cx="609600" cy="261610"/>
          </a:xfrm>
          <a:prstGeom prst="rect">
            <a:avLst/>
          </a:prstGeom>
          <a:noFill/>
        </p:spPr>
        <p:txBody>
          <a:bodyPr vert="horz" rtlCol="0">
            <a:spAutoFit/>
          </a:bodyPr>
          <a:lstStyle/>
          <a:p>
            <a:r>
              <a:rPr lang="en-US" sz="1100">
                <a:solidFill>
                  <a:srgbClr val="000000"/>
                </a:solidFill>
              </a:rPr>
              <a:t>P'e</a:t>
            </a:r>
            <a:endParaRPr lang="en-US" sz="1100" baseline="-25000">
              <a:solidFill>
                <a:srgbClr val="000000"/>
              </a:solidFill>
            </a:endParaRPr>
          </a:p>
        </p:txBody>
      </p:sp>
      <p:sp>
        <p:nvSpPr>
          <p:cNvPr id="27" name="TextBox 26">
            <a:extLst>
              <a:ext uri="{FF2B5EF4-FFF2-40B4-BE49-F238E27FC236}">
                <a16:creationId xmlns:a16="http://schemas.microsoft.com/office/drawing/2014/main" id="{9C990F23-E32E-076A-A3AD-A4379D1D9984}"/>
              </a:ext>
            </a:extLst>
          </p:cNvPr>
          <p:cNvSpPr txBox="1"/>
          <p:nvPr/>
        </p:nvSpPr>
        <p:spPr>
          <a:xfrm>
            <a:off x="3898900" y="6629400"/>
            <a:ext cx="609600" cy="261610"/>
          </a:xfrm>
          <a:prstGeom prst="rect">
            <a:avLst/>
          </a:prstGeom>
          <a:noFill/>
        </p:spPr>
        <p:txBody>
          <a:bodyPr vert="horz" rtlCol="0">
            <a:spAutoFit/>
          </a:bodyPr>
          <a:lstStyle/>
          <a:p>
            <a:r>
              <a:rPr lang="en-US" sz="1100">
                <a:solidFill>
                  <a:srgbClr val="000000"/>
                </a:solidFill>
              </a:rPr>
              <a:t>Q'e</a:t>
            </a:r>
            <a:endParaRPr lang="en-US" sz="1100" baseline="-25000">
              <a:solidFill>
                <a:srgbClr val="000000"/>
              </a:solidFill>
            </a:endParaRPr>
          </a:p>
        </p:txBody>
      </p:sp>
    </p:spTree>
    <p:extLst>
      <p:ext uri="{BB962C8B-B14F-4D97-AF65-F5344CB8AC3E}">
        <p14:creationId xmlns:p14="http://schemas.microsoft.com/office/powerpoint/2010/main" val="1617562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31F5B13-FB39-F907-C22C-9A67792E0CD0}"/>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81B3109D-2826-AE2A-C92E-0E2C45C30417}"/>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711B2D85-7E75-D83F-1BB4-6CB66C4A3631}"/>
              </a:ext>
            </a:extLst>
          </p:cNvPr>
          <p:cNvGrpSpPr/>
          <p:nvPr/>
        </p:nvGrpSpPr>
        <p:grpSpPr>
          <a:xfrm>
            <a:off x="490508" y="1070864"/>
            <a:ext cx="7886700" cy="5773410"/>
            <a:chOff x="1054100" y="1104900"/>
            <a:chExt cx="7886700" cy="5773410"/>
          </a:xfrm>
        </p:grpSpPr>
        <p:cxnSp>
          <p:nvCxnSpPr>
            <p:cNvPr id="5" name="Straight Connector 4">
              <a:extLst>
                <a:ext uri="{FF2B5EF4-FFF2-40B4-BE49-F238E27FC236}">
                  <a16:creationId xmlns:a16="http://schemas.microsoft.com/office/drawing/2014/main" id="{A5FC02CB-89A2-89D6-4358-2EEC443A1243}"/>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68977ACF-2852-0148-842B-5D0F62986E1E}"/>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F1D450DA-2C51-6264-76EB-64953ADDA54C}"/>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rPr>
                <a:t>Quantity</a:t>
              </a:r>
            </a:p>
          </p:txBody>
        </p:sp>
        <p:sp>
          <p:nvSpPr>
            <p:cNvPr id="8" name="TextBox 7">
              <a:extLst>
                <a:ext uri="{FF2B5EF4-FFF2-40B4-BE49-F238E27FC236}">
                  <a16:creationId xmlns:a16="http://schemas.microsoft.com/office/drawing/2014/main" id="{B83E65D9-7CE4-E443-812B-4A1ACC8E0ABC}"/>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724C6E31-13BE-6E89-F1E8-A9BBF582BFE2}"/>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B7A33F5-E8AB-13FF-090E-BC9EB4B62458}"/>
              </a:ext>
            </a:extLst>
          </p:cNvPr>
          <p:cNvSpPr txBox="1"/>
          <p:nvPr/>
        </p:nvSpPr>
        <p:spPr>
          <a:xfrm>
            <a:off x="6616700" y="1244600"/>
            <a:ext cx="457200" cy="261610"/>
          </a:xfrm>
          <a:prstGeom prst="rect">
            <a:avLst/>
          </a:prstGeom>
          <a:noFill/>
        </p:spPr>
        <p:txBody>
          <a:bodyPr vert="horz" rtlCol="0">
            <a:spAutoFit/>
          </a:bodyPr>
          <a:lstStyle/>
          <a:p>
            <a:r>
              <a:rPr lang="en-US" sz="1100">
                <a:solidFill>
                  <a:srgbClr val="000000"/>
                </a:solidFill>
              </a:rPr>
              <a:t>S</a:t>
            </a:r>
          </a:p>
        </p:txBody>
      </p:sp>
      <p:cxnSp>
        <p:nvCxnSpPr>
          <p:cNvPr id="12" name="Straight Connector 11">
            <a:extLst>
              <a:ext uri="{FF2B5EF4-FFF2-40B4-BE49-F238E27FC236}">
                <a16:creationId xmlns:a16="http://schemas.microsoft.com/office/drawing/2014/main" id="{12925541-82DE-6D84-3D31-0407C140CAEB}"/>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3CE2FCFE-8DEC-5F1E-F613-11C2A457064A}"/>
              </a:ext>
            </a:extLst>
          </p:cNvPr>
          <p:cNvSpPr txBox="1"/>
          <p:nvPr/>
        </p:nvSpPr>
        <p:spPr>
          <a:xfrm>
            <a:off x="6731000" y="5791200"/>
            <a:ext cx="482600" cy="276999"/>
          </a:xfrm>
          <a:prstGeom prst="rect">
            <a:avLst/>
          </a:prstGeom>
          <a:noFill/>
        </p:spPr>
        <p:txBody>
          <a:bodyPr vert="horz" rtlCol="0">
            <a:spAutoFit/>
          </a:bodyPr>
          <a:lstStyle/>
          <a:p>
            <a:r>
              <a:rPr lang="en-US" sz="1200">
                <a:solidFill>
                  <a:srgbClr val="000000"/>
                </a:solidFill>
              </a:rPr>
              <a:t>D</a:t>
            </a:r>
          </a:p>
        </p:txBody>
      </p:sp>
      <p:cxnSp>
        <p:nvCxnSpPr>
          <p:cNvPr id="14" name="Straight Connector 13">
            <a:extLst>
              <a:ext uri="{FF2B5EF4-FFF2-40B4-BE49-F238E27FC236}">
                <a16:creationId xmlns:a16="http://schemas.microsoft.com/office/drawing/2014/main" id="{8E2F2470-6AA2-AFEF-DBA3-D2D18CC93F0B}"/>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BF8DED0-ABF0-2E43-F3A5-2FBA8BAE518E}"/>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B0ED238-60E4-070A-1481-A0EB49C65812}"/>
              </a:ext>
            </a:extLst>
          </p:cNvPr>
          <p:cNvSpPr txBox="1"/>
          <p:nvPr/>
        </p:nvSpPr>
        <p:spPr>
          <a:xfrm>
            <a:off x="1231900" y="3467100"/>
            <a:ext cx="584200" cy="276999"/>
          </a:xfrm>
          <a:prstGeom prst="rect">
            <a:avLst/>
          </a:prstGeom>
          <a:noFill/>
        </p:spPr>
        <p:txBody>
          <a:bodyPr vert="horz" rtlCol="0">
            <a:spAutoFit/>
          </a:bodyPr>
          <a:lstStyle/>
          <a:p>
            <a:r>
              <a:rPr lang="en-US" sz="1200">
                <a:solidFill>
                  <a:srgbClr val="000000"/>
                </a:solidFill>
              </a:rPr>
              <a:t>Pe</a:t>
            </a:r>
            <a:endParaRPr lang="en-US" sz="1200" baseline="-25000">
              <a:solidFill>
                <a:srgbClr val="000000"/>
              </a:solidFill>
            </a:endParaRPr>
          </a:p>
        </p:txBody>
      </p:sp>
      <p:sp>
        <p:nvSpPr>
          <p:cNvPr id="17" name="TextBox 16">
            <a:extLst>
              <a:ext uri="{FF2B5EF4-FFF2-40B4-BE49-F238E27FC236}">
                <a16:creationId xmlns:a16="http://schemas.microsoft.com/office/drawing/2014/main" id="{9B432F49-EDA5-3BCA-4587-C21792729550}"/>
              </a:ext>
            </a:extLst>
          </p:cNvPr>
          <p:cNvSpPr txBox="1"/>
          <p:nvPr/>
        </p:nvSpPr>
        <p:spPr>
          <a:xfrm>
            <a:off x="4305300" y="6629400"/>
            <a:ext cx="584200" cy="261610"/>
          </a:xfrm>
          <a:prstGeom prst="rect">
            <a:avLst/>
          </a:prstGeom>
          <a:noFill/>
        </p:spPr>
        <p:txBody>
          <a:bodyPr vert="horz" rtlCol="0">
            <a:spAutoFit/>
          </a:bodyPr>
          <a:lstStyle/>
          <a:p>
            <a:r>
              <a:rPr lang="en-US" sz="1100">
                <a:solidFill>
                  <a:srgbClr val="000000"/>
                </a:solidFill>
              </a:rPr>
              <a:t>Qe</a:t>
            </a:r>
            <a:endParaRPr lang="en-US" sz="1100" baseline="-25000">
              <a:solidFill>
                <a:srgbClr val="000000"/>
              </a:solidFill>
            </a:endParaRPr>
          </a:p>
        </p:txBody>
      </p:sp>
      <p:sp>
        <p:nvSpPr>
          <p:cNvPr id="18" name="TextBox 17">
            <a:extLst>
              <a:ext uri="{FF2B5EF4-FFF2-40B4-BE49-F238E27FC236}">
                <a16:creationId xmlns:a16="http://schemas.microsoft.com/office/drawing/2014/main" id="{DC272821-7BCC-17BE-BF40-A4371F9467B8}"/>
              </a:ext>
            </a:extLst>
          </p:cNvPr>
          <p:cNvSpPr txBox="1"/>
          <p:nvPr/>
        </p:nvSpPr>
        <p:spPr>
          <a:xfrm>
            <a:off x="6908800" y="1485900"/>
            <a:ext cx="3225800" cy="3416320"/>
          </a:xfrm>
          <a:prstGeom prst="rect">
            <a:avLst/>
          </a:prstGeom>
          <a:noFill/>
        </p:spPr>
        <p:txBody>
          <a:bodyPr vert="horz" rtlCol="0">
            <a:spAutoFit/>
          </a:bodyPr>
          <a:lstStyle/>
          <a:p>
            <a:endParaRPr lang="en-US" dirty="0"/>
          </a:p>
          <a:p>
            <a:r>
              <a:rPr lang="en-US" b="1" dirty="0"/>
              <a:t>Market: </a:t>
            </a:r>
            <a:r>
              <a:rPr lang="en-US" dirty="0"/>
              <a:t>Orange Juice</a:t>
            </a:r>
          </a:p>
          <a:p>
            <a:endParaRPr lang="en-US" dirty="0"/>
          </a:p>
          <a:p>
            <a:r>
              <a:rPr lang="en-US" b="1" dirty="0"/>
              <a:t>Situation: </a:t>
            </a:r>
            <a:r>
              <a:rPr lang="en-US" dirty="0"/>
              <a:t>Oranges freeze</a:t>
            </a:r>
          </a:p>
          <a:p>
            <a:r>
              <a:rPr lang="en-US" dirty="0"/>
              <a:t>in Florida</a:t>
            </a:r>
          </a:p>
          <a:p>
            <a:endParaRPr lang="en-US" dirty="0"/>
          </a:p>
          <a:p>
            <a:r>
              <a:rPr lang="en-US" b="1" dirty="0"/>
              <a:t>Change: </a:t>
            </a:r>
            <a:r>
              <a:rPr lang="en-US" dirty="0"/>
              <a:t>Resource Prices</a:t>
            </a:r>
          </a:p>
          <a:p>
            <a:endParaRPr lang="en-US" dirty="0"/>
          </a:p>
          <a:p>
            <a:r>
              <a:rPr lang="en-US" b="1" dirty="0"/>
              <a:t>Shift: </a:t>
            </a:r>
            <a:r>
              <a:rPr lang="en-US" dirty="0"/>
              <a:t>Decrease in Supply</a:t>
            </a:r>
          </a:p>
          <a:p>
            <a:endParaRPr lang="en-US" dirty="0"/>
          </a:p>
          <a:p>
            <a:r>
              <a:rPr lang="en-US" b="1" dirty="0"/>
              <a:t>Result: </a:t>
            </a:r>
            <a:r>
              <a:rPr lang="en-US" dirty="0"/>
              <a:t>Pe increases and</a:t>
            </a:r>
          </a:p>
          <a:p>
            <a:r>
              <a:rPr lang="en-US" dirty="0" err="1"/>
              <a:t>Qe</a:t>
            </a:r>
            <a:r>
              <a:rPr lang="en-US" dirty="0"/>
              <a:t> decrease</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0225BD27-9B72-65D1-D107-EAB1A44A5C30}"/>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rPr>
              <a:t>Things That Change Pe and </a:t>
            </a:r>
            <a:r>
              <a:rPr lang="en-US" sz="1600" dirty="0" err="1">
                <a:solidFill>
                  <a:srgbClr val="000000"/>
                </a:solidFill>
              </a:rPr>
              <a:t>Qe</a:t>
            </a:r>
            <a:r>
              <a:rPr lang="en-US" sz="1600" dirty="0">
                <a:solidFill>
                  <a:srgbClr val="000000"/>
                </a:solidFill>
              </a:rPr>
              <a:t> </a:t>
            </a:r>
          </a:p>
          <a:p>
            <a:r>
              <a:rPr lang="en-US" sz="1600" dirty="0">
                <a:solidFill>
                  <a:srgbClr val="000000"/>
                </a:solidFill>
              </a:rPr>
              <a:t>(A.K.A. Equilibrium Price and Quantity)</a:t>
            </a:r>
            <a:endParaRPr lang="en-US" sz="1600" baseline="-25000" dirty="0">
              <a:solidFill>
                <a:srgbClr val="000000"/>
              </a:solidFill>
            </a:endParaRPr>
          </a:p>
        </p:txBody>
      </p:sp>
      <p:cxnSp>
        <p:nvCxnSpPr>
          <p:cNvPr id="20" name="Straight Connector 19">
            <a:extLst>
              <a:ext uri="{FF2B5EF4-FFF2-40B4-BE49-F238E27FC236}">
                <a16:creationId xmlns:a16="http://schemas.microsoft.com/office/drawing/2014/main" id="{AD949188-89B2-4D7A-5078-D5D496499B35}"/>
              </a:ext>
            </a:extLst>
          </p:cNvPr>
          <p:cNvCxnSpPr/>
          <p:nvPr/>
        </p:nvCxnSpPr>
        <p:spPr>
          <a:xfrm flipH="1">
            <a:off x="1841500" y="1460500"/>
            <a:ext cx="3937000" cy="40132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9F746DA-0D24-CF48-E484-19C1CE19CB19}"/>
              </a:ext>
            </a:extLst>
          </p:cNvPr>
          <p:cNvSpPr txBox="1"/>
          <p:nvPr/>
        </p:nvSpPr>
        <p:spPr>
          <a:xfrm>
            <a:off x="5829300" y="1244600"/>
            <a:ext cx="482600" cy="261610"/>
          </a:xfrm>
          <a:prstGeom prst="rect">
            <a:avLst/>
          </a:prstGeom>
          <a:noFill/>
        </p:spPr>
        <p:txBody>
          <a:bodyPr vert="horz" rtlCol="0">
            <a:spAutoFit/>
          </a:bodyPr>
          <a:lstStyle/>
          <a:p>
            <a:r>
              <a:rPr lang="en-US" sz="1100">
                <a:solidFill>
                  <a:srgbClr val="000000"/>
                </a:solidFill>
              </a:rPr>
              <a:t>S'</a:t>
            </a:r>
          </a:p>
        </p:txBody>
      </p:sp>
      <p:cxnSp>
        <p:nvCxnSpPr>
          <p:cNvPr id="22" name="Straight Connector 21">
            <a:extLst>
              <a:ext uri="{FF2B5EF4-FFF2-40B4-BE49-F238E27FC236}">
                <a16:creationId xmlns:a16="http://schemas.microsoft.com/office/drawing/2014/main" id="{0F1D4D5A-CF3D-67F4-23A5-D38E1AE7A2F3}"/>
              </a:ext>
            </a:extLst>
          </p:cNvPr>
          <p:cNvCxnSpPr/>
          <p:nvPr/>
        </p:nvCxnSpPr>
        <p:spPr>
          <a:xfrm flipH="1">
            <a:off x="5259070" y="2214626"/>
            <a:ext cx="495427"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06F20D3-1C8E-9982-29A5-B456BA994455}"/>
              </a:ext>
            </a:extLst>
          </p:cNvPr>
          <p:cNvCxnSpPr/>
          <p:nvPr/>
        </p:nvCxnSpPr>
        <p:spPr>
          <a:xfrm flipH="1">
            <a:off x="2972816" y="4548759"/>
            <a:ext cx="501396" cy="0"/>
          </a:xfrm>
          <a:prstGeom prst="line">
            <a:avLst/>
          </a:prstGeom>
          <a:ln w="38100" cap="flat" cmpd="sng" algn="ctr">
            <a:solidFill>
              <a:srgbClr val="000000"/>
            </a:solidFill>
            <a:prstDash val="solid"/>
            <a:miter lim="800000"/>
            <a:headEnd type="non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4601374-7078-14A5-4D80-A239A0FBB684}"/>
              </a:ext>
            </a:extLst>
          </p:cNvPr>
          <p:cNvCxnSpPr/>
          <p:nvPr/>
        </p:nvCxnSpPr>
        <p:spPr>
          <a:xfrm flipH="1">
            <a:off x="1689100" y="3158236"/>
            <a:ext cx="241935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853DCFA-CC0B-02A8-C31D-5C2B28868632}"/>
              </a:ext>
            </a:extLst>
          </p:cNvPr>
          <p:cNvCxnSpPr/>
          <p:nvPr/>
        </p:nvCxnSpPr>
        <p:spPr>
          <a:xfrm>
            <a:off x="4108450" y="3158236"/>
            <a:ext cx="0" cy="3382264"/>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47556A8C-CCE6-51EC-5E16-186265018AB2}"/>
              </a:ext>
            </a:extLst>
          </p:cNvPr>
          <p:cNvSpPr txBox="1"/>
          <p:nvPr/>
        </p:nvSpPr>
        <p:spPr>
          <a:xfrm>
            <a:off x="1231900" y="3022600"/>
            <a:ext cx="609600" cy="261610"/>
          </a:xfrm>
          <a:prstGeom prst="rect">
            <a:avLst/>
          </a:prstGeom>
          <a:noFill/>
        </p:spPr>
        <p:txBody>
          <a:bodyPr vert="horz" rtlCol="0">
            <a:spAutoFit/>
          </a:bodyPr>
          <a:lstStyle/>
          <a:p>
            <a:r>
              <a:rPr lang="en-US" sz="1100">
                <a:solidFill>
                  <a:srgbClr val="000000"/>
                </a:solidFill>
              </a:rPr>
              <a:t>P'e</a:t>
            </a:r>
            <a:endParaRPr lang="en-US" sz="1100" baseline="-25000">
              <a:solidFill>
                <a:srgbClr val="000000"/>
              </a:solidFill>
            </a:endParaRPr>
          </a:p>
        </p:txBody>
      </p:sp>
      <p:sp>
        <p:nvSpPr>
          <p:cNvPr id="27" name="TextBox 26">
            <a:extLst>
              <a:ext uri="{FF2B5EF4-FFF2-40B4-BE49-F238E27FC236}">
                <a16:creationId xmlns:a16="http://schemas.microsoft.com/office/drawing/2014/main" id="{9C990F23-E32E-076A-A3AD-A4379D1D9984}"/>
              </a:ext>
            </a:extLst>
          </p:cNvPr>
          <p:cNvSpPr txBox="1"/>
          <p:nvPr/>
        </p:nvSpPr>
        <p:spPr>
          <a:xfrm>
            <a:off x="3898900" y="6629400"/>
            <a:ext cx="609600" cy="261610"/>
          </a:xfrm>
          <a:prstGeom prst="rect">
            <a:avLst/>
          </a:prstGeom>
          <a:noFill/>
        </p:spPr>
        <p:txBody>
          <a:bodyPr vert="horz" rtlCol="0">
            <a:spAutoFit/>
          </a:bodyPr>
          <a:lstStyle/>
          <a:p>
            <a:r>
              <a:rPr lang="en-US" sz="1100">
                <a:solidFill>
                  <a:srgbClr val="000000"/>
                </a:solidFill>
              </a:rPr>
              <a:t>Q'e</a:t>
            </a:r>
            <a:endParaRPr lang="en-US" sz="1100" baseline="-25000">
              <a:solidFill>
                <a:srgbClr val="000000"/>
              </a:solidFill>
            </a:endParaRPr>
          </a:p>
        </p:txBody>
      </p:sp>
    </p:spTree>
    <p:extLst>
      <p:ext uri="{BB962C8B-B14F-4D97-AF65-F5344CB8AC3E}">
        <p14:creationId xmlns:p14="http://schemas.microsoft.com/office/powerpoint/2010/main" val="1546149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A593CCF-F769-14BD-D374-2B5BCEFDDB9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7662"/>
          </a:xfrm>
          <a:prstGeom prst="rect">
            <a:avLst/>
          </a:prstGeom>
          <a:solidFill>
            <a:schemeClr val="accent1">
              <a:alpha val="0"/>
            </a:schemeClr>
          </a:solidFill>
        </p:spPr>
      </p:pic>
      <p:sp>
        <p:nvSpPr>
          <p:cNvPr id="4" name="TextBox 3">
            <a:extLst>
              <a:ext uri="{FF2B5EF4-FFF2-40B4-BE49-F238E27FC236}">
                <a16:creationId xmlns:a16="http://schemas.microsoft.com/office/drawing/2014/main" id="{A6C61651-91B0-3B5D-6B57-E2019B7072FF}"/>
              </a:ext>
            </a:extLst>
          </p:cNvPr>
          <p:cNvSpPr txBox="1"/>
          <p:nvPr/>
        </p:nvSpPr>
        <p:spPr>
          <a:xfrm>
            <a:off x="114300" y="101600"/>
            <a:ext cx="3149600" cy="369332"/>
          </a:xfrm>
          <a:prstGeom prst="rect">
            <a:avLst/>
          </a:prstGeom>
          <a:noFill/>
        </p:spPr>
        <p:txBody>
          <a:bodyPr vert="horz" rtlCol="0">
            <a:spAutoFit/>
          </a:bodyPr>
          <a:lstStyle/>
          <a:p>
            <a:r>
              <a:rPr lang="en-US" dirty="0">
                <a:solidFill>
                  <a:srgbClr val="FFFFFF"/>
                </a:solidFill>
                <a:latin typeface="Calibri" panose="020F0502020204030204" pitchFamily="34" charset="0"/>
              </a:rPr>
              <a:t>Supply and Demand</a:t>
            </a:r>
          </a:p>
        </p:txBody>
      </p:sp>
      <p:grpSp>
        <p:nvGrpSpPr>
          <p:cNvPr id="9" name="Group 8">
            <a:extLst>
              <a:ext uri="{FF2B5EF4-FFF2-40B4-BE49-F238E27FC236}">
                <a16:creationId xmlns:a16="http://schemas.microsoft.com/office/drawing/2014/main" id="{C31B7B26-08D4-1552-B5E4-A8A79DCCCFE0}"/>
              </a:ext>
            </a:extLst>
          </p:cNvPr>
          <p:cNvGrpSpPr/>
          <p:nvPr/>
        </p:nvGrpSpPr>
        <p:grpSpPr>
          <a:xfrm>
            <a:off x="1054100" y="1104900"/>
            <a:ext cx="7886700" cy="5773410"/>
            <a:chOff x="1054100" y="1104900"/>
            <a:chExt cx="7886700" cy="5773410"/>
          </a:xfrm>
        </p:grpSpPr>
        <p:cxnSp>
          <p:nvCxnSpPr>
            <p:cNvPr id="5" name="Straight Connector 4">
              <a:extLst>
                <a:ext uri="{FF2B5EF4-FFF2-40B4-BE49-F238E27FC236}">
                  <a16:creationId xmlns:a16="http://schemas.microsoft.com/office/drawing/2014/main" id="{7F09CA58-D4F7-7813-4753-55D4C667545C}"/>
                </a:ext>
              </a:extLst>
            </p:cNvPr>
            <p:cNvCxnSpPr/>
            <p:nvPr/>
          </p:nvCxnSpPr>
          <p:spPr>
            <a:xfrm>
              <a:off x="1670050" y="1126236"/>
              <a:ext cx="0" cy="54483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3C4EA70A-1CA7-52C6-989C-385D90B7DE3A}"/>
                </a:ext>
              </a:extLst>
            </p:cNvPr>
            <p:cNvCxnSpPr/>
            <p:nvPr/>
          </p:nvCxnSpPr>
          <p:spPr>
            <a:xfrm>
              <a:off x="1657350" y="6561836"/>
              <a:ext cx="56388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A5924BB0-AE33-DB48-F049-6DD39CC0B20D}"/>
                </a:ext>
              </a:extLst>
            </p:cNvPr>
            <p:cNvSpPr txBox="1"/>
            <p:nvPr/>
          </p:nvSpPr>
          <p:spPr>
            <a:xfrm>
              <a:off x="5283200" y="6616700"/>
              <a:ext cx="3657600" cy="261610"/>
            </a:xfrm>
            <a:prstGeom prst="rect">
              <a:avLst/>
            </a:prstGeom>
            <a:noFill/>
          </p:spPr>
          <p:txBody>
            <a:bodyPr vert="horz" rtlCol="0">
              <a:spAutoFit/>
            </a:bodyPr>
            <a:lstStyle/>
            <a:p>
              <a:pPr algn="ctr"/>
              <a:r>
                <a:rPr lang="en-US" sz="1100" dirty="0">
                  <a:solidFill>
                    <a:srgbClr val="000000"/>
                  </a:solidFill>
                  <a:latin typeface="Calibri" panose="020F0502020204030204" pitchFamily="34" charset="0"/>
                </a:rPr>
                <a:t>Quantity</a:t>
              </a:r>
            </a:p>
          </p:txBody>
        </p:sp>
        <p:sp>
          <p:nvSpPr>
            <p:cNvPr id="8" name="TextBox 7">
              <a:extLst>
                <a:ext uri="{FF2B5EF4-FFF2-40B4-BE49-F238E27FC236}">
                  <a16:creationId xmlns:a16="http://schemas.microsoft.com/office/drawing/2014/main" id="{760E0DC2-1024-BD7F-5148-0D10B1976925}"/>
                </a:ext>
              </a:extLst>
            </p:cNvPr>
            <p:cNvSpPr txBox="1"/>
            <p:nvPr/>
          </p:nvSpPr>
          <p:spPr>
            <a:xfrm>
              <a:off x="1054100" y="1104900"/>
              <a:ext cx="7874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Price</a:t>
              </a:r>
            </a:p>
          </p:txBody>
        </p:sp>
      </p:grpSp>
      <p:cxnSp>
        <p:nvCxnSpPr>
          <p:cNvPr id="10" name="Straight Connector 9">
            <a:extLst>
              <a:ext uri="{FF2B5EF4-FFF2-40B4-BE49-F238E27FC236}">
                <a16:creationId xmlns:a16="http://schemas.microsoft.com/office/drawing/2014/main" id="{9C2073C5-4C70-CACB-0EA1-8F1F393AB4BD}"/>
              </a:ext>
            </a:extLst>
          </p:cNvPr>
          <p:cNvCxnSpPr/>
          <p:nvPr/>
        </p:nvCxnSpPr>
        <p:spPr>
          <a:xfrm flipH="1">
            <a:off x="2216150" y="1494536"/>
            <a:ext cx="4368800" cy="4483100"/>
          </a:xfrm>
          <a:prstGeom prst="line">
            <a:avLst/>
          </a:prstGeom>
          <a:ln w="38100" cap="flat" cmpd="sng" algn="ctr">
            <a:solidFill>
              <a:srgbClr val="8B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DC33FBE4-B70C-901E-52DE-56F20D3F4AA4}"/>
              </a:ext>
            </a:extLst>
          </p:cNvPr>
          <p:cNvSpPr txBox="1"/>
          <p:nvPr/>
        </p:nvSpPr>
        <p:spPr>
          <a:xfrm>
            <a:off x="6616700" y="1244600"/>
            <a:ext cx="457200" cy="261610"/>
          </a:xfrm>
          <a:prstGeom prst="rect">
            <a:avLst/>
          </a:prstGeom>
          <a:noFill/>
        </p:spPr>
        <p:txBody>
          <a:bodyPr vert="horz" rtlCol="0">
            <a:spAutoFit/>
          </a:bodyPr>
          <a:lstStyle/>
          <a:p>
            <a:r>
              <a:rPr lang="en-US" sz="1100" dirty="0">
                <a:solidFill>
                  <a:srgbClr val="000000"/>
                </a:solidFill>
                <a:latin typeface="Calibri" panose="020F0502020204030204" pitchFamily="34" charset="0"/>
              </a:rPr>
              <a:t>S</a:t>
            </a:r>
          </a:p>
        </p:txBody>
      </p:sp>
      <p:cxnSp>
        <p:nvCxnSpPr>
          <p:cNvPr id="12" name="Straight Connector 11">
            <a:extLst>
              <a:ext uri="{FF2B5EF4-FFF2-40B4-BE49-F238E27FC236}">
                <a16:creationId xmlns:a16="http://schemas.microsoft.com/office/drawing/2014/main" id="{0C22B6E8-921C-DB86-BFC4-037C5826E874}"/>
              </a:ext>
            </a:extLst>
          </p:cNvPr>
          <p:cNvCxnSpPr/>
          <p:nvPr/>
        </p:nvCxnSpPr>
        <p:spPr>
          <a:xfrm>
            <a:off x="2508250" y="1431036"/>
            <a:ext cx="4165600" cy="4457700"/>
          </a:xfrm>
          <a:prstGeom prst="line">
            <a:avLst/>
          </a:prstGeom>
          <a:ln w="38100" cap="flat" cmpd="sng" algn="ctr">
            <a:solidFill>
              <a:srgbClr val="00008B"/>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0365369-D2D6-CD43-D5FE-D67F66115E27}"/>
              </a:ext>
            </a:extLst>
          </p:cNvPr>
          <p:cNvSpPr txBox="1"/>
          <p:nvPr/>
        </p:nvSpPr>
        <p:spPr>
          <a:xfrm>
            <a:off x="6731000" y="5791200"/>
            <a:ext cx="4826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D</a:t>
            </a:r>
          </a:p>
        </p:txBody>
      </p:sp>
      <p:cxnSp>
        <p:nvCxnSpPr>
          <p:cNvPr id="14" name="Straight Connector 13">
            <a:extLst>
              <a:ext uri="{FF2B5EF4-FFF2-40B4-BE49-F238E27FC236}">
                <a16:creationId xmlns:a16="http://schemas.microsoft.com/office/drawing/2014/main" id="{9133CDA1-D5EB-EB69-FEA1-E5BDF9260EE5}"/>
              </a:ext>
            </a:extLst>
          </p:cNvPr>
          <p:cNvCxnSpPr/>
          <p:nvPr/>
        </p:nvCxnSpPr>
        <p:spPr>
          <a:xfrm flipH="1">
            <a:off x="1708150" y="3602736"/>
            <a:ext cx="2794000" cy="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C46A89A-BB83-88E1-B647-07F2D39852C2}"/>
              </a:ext>
            </a:extLst>
          </p:cNvPr>
          <p:cNvCxnSpPr/>
          <p:nvPr/>
        </p:nvCxnSpPr>
        <p:spPr>
          <a:xfrm>
            <a:off x="4527550" y="3640836"/>
            <a:ext cx="0" cy="2908300"/>
          </a:xfrm>
          <a:prstGeom prst="line">
            <a:avLst/>
          </a:prstGeom>
          <a:ln w="38100" cap="flat" cmpd="sng" algn="ctr">
            <a:solidFill>
              <a:srgbClr val="000000"/>
            </a:solidFill>
            <a:prstDash val="dash"/>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BDCE444-7396-4FAE-8C38-6E8472ADB94F}"/>
              </a:ext>
            </a:extLst>
          </p:cNvPr>
          <p:cNvSpPr txBox="1"/>
          <p:nvPr/>
        </p:nvSpPr>
        <p:spPr>
          <a:xfrm>
            <a:off x="1231900" y="3467100"/>
            <a:ext cx="584200" cy="276999"/>
          </a:xfrm>
          <a:prstGeom prst="rect">
            <a:avLst/>
          </a:prstGeom>
          <a:noFill/>
        </p:spPr>
        <p:txBody>
          <a:bodyPr vert="horz" rtlCol="0">
            <a:spAutoFit/>
          </a:bodyPr>
          <a:lstStyle/>
          <a:p>
            <a:r>
              <a:rPr lang="en-US" sz="1200" dirty="0">
                <a:solidFill>
                  <a:srgbClr val="000000"/>
                </a:solidFill>
                <a:latin typeface="Calibri" panose="020F0502020204030204" pitchFamily="34" charset="0"/>
              </a:rPr>
              <a:t>Pe</a:t>
            </a:r>
            <a:endParaRPr lang="en-US" sz="1200" baseline="-25000" dirty="0">
              <a:solidFill>
                <a:srgbClr val="000000"/>
              </a:solidFill>
              <a:latin typeface="Calibri" panose="020F0502020204030204" pitchFamily="34" charset="0"/>
            </a:endParaRPr>
          </a:p>
        </p:txBody>
      </p:sp>
      <p:sp>
        <p:nvSpPr>
          <p:cNvPr id="17" name="TextBox 16">
            <a:extLst>
              <a:ext uri="{FF2B5EF4-FFF2-40B4-BE49-F238E27FC236}">
                <a16:creationId xmlns:a16="http://schemas.microsoft.com/office/drawing/2014/main" id="{B88F2A64-1824-E7B8-22DF-E174C9AA8FC8}"/>
              </a:ext>
            </a:extLst>
          </p:cNvPr>
          <p:cNvSpPr txBox="1"/>
          <p:nvPr/>
        </p:nvSpPr>
        <p:spPr>
          <a:xfrm>
            <a:off x="4305300" y="6629400"/>
            <a:ext cx="584200" cy="261610"/>
          </a:xfrm>
          <a:prstGeom prst="rect">
            <a:avLst/>
          </a:prstGeom>
          <a:noFill/>
        </p:spPr>
        <p:txBody>
          <a:bodyPr vert="horz" rtlCol="0">
            <a:spAutoFit/>
          </a:bodyPr>
          <a:lstStyle/>
          <a:p>
            <a:r>
              <a:rPr lang="en-US" sz="1100" dirty="0" err="1">
                <a:solidFill>
                  <a:srgbClr val="000000"/>
                </a:solidFill>
                <a:latin typeface="Calibri" panose="020F0502020204030204" pitchFamily="34" charset="0"/>
              </a:rPr>
              <a:t>Qe</a:t>
            </a:r>
            <a:endParaRPr lang="en-US" sz="1100" baseline="-25000" dirty="0">
              <a:solidFill>
                <a:srgbClr val="000000"/>
              </a:solidFill>
              <a:latin typeface="Calibri" panose="020F0502020204030204" pitchFamily="34" charset="0"/>
            </a:endParaRPr>
          </a:p>
        </p:txBody>
      </p:sp>
      <p:sp>
        <p:nvSpPr>
          <p:cNvPr id="18" name="TextBox 17">
            <a:extLst>
              <a:ext uri="{FF2B5EF4-FFF2-40B4-BE49-F238E27FC236}">
                <a16:creationId xmlns:a16="http://schemas.microsoft.com/office/drawing/2014/main" id="{A42D6A88-BB3F-F25F-FA21-BF22FEB7BD71}"/>
              </a:ext>
            </a:extLst>
          </p:cNvPr>
          <p:cNvSpPr txBox="1"/>
          <p:nvPr/>
        </p:nvSpPr>
        <p:spPr>
          <a:xfrm>
            <a:off x="6908800" y="1485900"/>
            <a:ext cx="3327400" cy="3416320"/>
          </a:xfrm>
          <a:prstGeom prst="rect">
            <a:avLst/>
          </a:prstGeom>
          <a:noFill/>
        </p:spPr>
        <p:txBody>
          <a:bodyPr vert="horz" rtlCol="0">
            <a:spAutoFit/>
          </a:bodyPr>
          <a:lstStyle/>
          <a:p>
            <a:endParaRPr lang="en-US" dirty="0"/>
          </a:p>
          <a:p>
            <a:r>
              <a:rPr lang="en-US" b="1" dirty="0"/>
              <a:t>Market: </a:t>
            </a:r>
            <a:r>
              <a:rPr lang="en-US" dirty="0"/>
              <a:t>Used cars</a:t>
            </a:r>
          </a:p>
          <a:p>
            <a:endParaRPr lang="en-US" dirty="0"/>
          </a:p>
          <a:p>
            <a:r>
              <a:rPr lang="en-US" b="1" dirty="0"/>
              <a:t>Situation: </a:t>
            </a:r>
            <a:r>
              <a:rPr lang="en-US" dirty="0"/>
              <a:t>Government purchases older model cars and destroys them. </a:t>
            </a:r>
          </a:p>
          <a:p>
            <a:endParaRPr lang="en-US" dirty="0"/>
          </a:p>
          <a:p>
            <a:r>
              <a:rPr lang="en-US" b="1" dirty="0"/>
              <a:t>Change: </a:t>
            </a:r>
            <a:r>
              <a:rPr lang="en-US" dirty="0"/>
              <a:t>Government Policy</a:t>
            </a:r>
          </a:p>
          <a:p>
            <a:endParaRPr lang="en-US" dirty="0"/>
          </a:p>
          <a:p>
            <a:r>
              <a:rPr lang="en-US" b="1" dirty="0"/>
              <a:t>Shift: </a:t>
            </a:r>
            <a:r>
              <a:rPr lang="en-US" dirty="0"/>
              <a:t>?</a:t>
            </a:r>
          </a:p>
          <a:p>
            <a:endParaRPr lang="en-US" dirty="0"/>
          </a:p>
          <a:p>
            <a:r>
              <a:rPr lang="en-US" b="1" dirty="0"/>
              <a:t>Result: </a:t>
            </a:r>
            <a:r>
              <a:rPr lang="en-US" dirty="0"/>
              <a:t>?</a:t>
            </a:r>
            <a:endParaRPr lang="en-US" sz="1400" baseline="-25000" dirty="0">
              <a:solidFill>
                <a:srgbClr val="000000"/>
              </a:solidFill>
              <a:latin typeface="Calibri" panose="020F0502020204030204" pitchFamily="34" charset="0"/>
            </a:endParaRPr>
          </a:p>
        </p:txBody>
      </p:sp>
      <p:sp>
        <p:nvSpPr>
          <p:cNvPr id="19" name="TextBox 18">
            <a:extLst>
              <a:ext uri="{FF2B5EF4-FFF2-40B4-BE49-F238E27FC236}">
                <a16:creationId xmlns:a16="http://schemas.microsoft.com/office/drawing/2014/main" id="{6DCAC727-630D-28AF-CADC-889AF05E9815}"/>
              </a:ext>
            </a:extLst>
          </p:cNvPr>
          <p:cNvSpPr txBox="1"/>
          <p:nvPr/>
        </p:nvSpPr>
        <p:spPr>
          <a:xfrm>
            <a:off x="2095500" y="622300"/>
            <a:ext cx="5003800" cy="584775"/>
          </a:xfrm>
          <a:prstGeom prst="rect">
            <a:avLst/>
          </a:prstGeom>
          <a:noFill/>
        </p:spPr>
        <p:txBody>
          <a:bodyPr vert="horz" rtlCol="0">
            <a:spAutoFit/>
          </a:bodyPr>
          <a:lstStyle/>
          <a:p>
            <a:r>
              <a:rPr lang="en-US" sz="1600" dirty="0">
                <a:solidFill>
                  <a:srgbClr val="000000"/>
                </a:solidFill>
                <a:latin typeface="Calibri" panose="020F0502020204030204" pitchFamily="34" charset="0"/>
              </a:rPr>
              <a:t>Things That Change Pe and </a:t>
            </a:r>
            <a:r>
              <a:rPr lang="en-US" sz="1600" dirty="0" err="1">
                <a:solidFill>
                  <a:srgbClr val="000000"/>
                </a:solidFill>
                <a:latin typeface="Calibri" panose="020F0502020204030204" pitchFamily="34" charset="0"/>
              </a:rPr>
              <a:t>Qe</a:t>
            </a:r>
            <a:r>
              <a:rPr lang="en-US" sz="1600" dirty="0">
                <a:solidFill>
                  <a:srgbClr val="000000"/>
                </a:solidFill>
                <a:latin typeface="Calibri" panose="020F0502020204030204" pitchFamily="34" charset="0"/>
              </a:rPr>
              <a:t> </a:t>
            </a:r>
          </a:p>
          <a:p>
            <a:r>
              <a:rPr lang="en-US" sz="1600" dirty="0">
                <a:solidFill>
                  <a:srgbClr val="000000"/>
                </a:solidFill>
                <a:latin typeface="Calibri" panose="020F0502020204030204" pitchFamily="34" charset="0"/>
              </a:rPr>
              <a:t>(A.K.A. Equilibrium Price and Quantity)</a:t>
            </a:r>
            <a:endParaRPr lang="en-US" sz="1600" baseline="-25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5680454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1744</Words>
  <Application>Microsoft Office PowerPoint</Application>
  <PresentationFormat>Custom</PresentationFormat>
  <Paragraphs>597</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Calibri</vt:lpstr>
      <vt:lpstr>Courier New</vt:lpstr>
      <vt:lpstr>Arial</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Federal Reserve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Caceres- Santamaria, Andrea J</dc:creator>
  <cp:lastModifiedBy>Wolla, Scott A</cp:lastModifiedBy>
  <cp:revision>4</cp:revision>
  <dcterms:created xsi:type="dcterms:W3CDTF">2023-08-31T18:33:22Z</dcterms:created>
  <dcterms:modified xsi:type="dcterms:W3CDTF">2024-04-02T21:00:25Z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269c60-0483-4c57-9e8c-3779d6900235_Enabled">
    <vt:lpwstr>true</vt:lpwstr>
  </property>
  <property fmtid="{D5CDD505-2E9C-101B-9397-08002B2CF9AE}" pid="3" name="MSIP_Label_65269c60-0483-4c57-9e8c-3779d6900235_SetDate">
    <vt:lpwstr>2023-08-31T18:56:03Z</vt:lpwstr>
  </property>
  <property fmtid="{D5CDD505-2E9C-101B-9397-08002B2CF9AE}" pid="4" name="MSIP_Label_65269c60-0483-4c57-9e8c-3779d6900235_Method">
    <vt:lpwstr>Privileged</vt:lpwstr>
  </property>
  <property fmtid="{D5CDD505-2E9C-101B-9397-08002B2CF9AE}" pid="5" name="MSIP_Label_65269c60-0483-4c57-9e8c-3779d6900235_Name">
    <vt:lpwstr>65269c60-0483-4c57-9e8c-3779d6900235</vt:lpwstr>
  </property>
  <property fmtid="{D5CDD505-2E9C-101B-9397-08002B2CF9AE}" pid="6" name="MSIP_Label_65269c60-0483-4c57-9e8c-3779d6900235_SiteId">
    <vt:lpwstr>b397c653-5b19-463f-b9fc-af658ded9128</vt:lpwstr>
  </property>
  <property fmtid="{D5CDD505-2E9C-101B-9397-08002B2CF9AE}" pid="7" name="MSIP_Label_65269c60-0483-4c57-9e8c-3779d6900235_ActionId">
    <vt:lpwstr>66a3f068-fa6d-43e5-a8cf-a8cff42f0c49</vt:lpwstr>
  </property>
  <property fmtid="{D5CDD505-2E9C-101B-9397-08002B2CF9AE}" pid="8" name="MSIP_Label_65269c60-0483-4c57-9e8c-3779d6900235_ContentBits">
    <vt:lpwstr>0</vt:lpwstr>
  </property>
</Properties>
</file>